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294">
          <p15:clr>
            <a:srgbClr val="A4A3A4"/>
          </p15:clr>
        </p15:guide>
        <p15:guide id="2" pos="612">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ghaZY/bRHyNFCQcoVD1xrLEB9S/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3294"/>
        <p:guide pos="612"/>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notesMaster" Target="notesMasters/notesMaster1.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30" Type="http://customschemas.google.com/relationships/presentationmetadata" Target="metadata"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96a6089133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g296a6089133_0_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9aaa962a54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g29aaa962a54_1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6059e6a4b2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26059e6a4b2_0_13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9aaa962a54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g29aaa962a54_1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6059e6a4b2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g26059e6a4b2_0_12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6059e6a4b2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26059e6a4b2_0_7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6059e6a4b2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g26059e6a4b2_0_1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96a6089133_0_3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96a6089133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9aaa962a54_1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g29aaa962a54_1_6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96a6089133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g296a6089133_0_4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6059e6a4b2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g26059e6a4b2_0_7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96a6089133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g296a6089133_0_5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6059e6a4b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g26059e6a4b2_0_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6059e6a4b2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g26059e6a4b2_0_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26059e6a4b2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g26059e6a4b2_0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9aaa962a54_1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g29aaa962a54_1_7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26059e6a4b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g26059e6a4b2_0_3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29aaa962a54_1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g29aaa962a54_1_7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6059e6a4b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g26059e6a4b2_0_4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26059e6a4b2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1" name="Google Shape;301;g26059e6a4b2_0_1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11"/>
        <p:cNvGrpSpPr/>
        <p:nvPr/>
      </p:nvGrpSpPr>
      <p:grpSpPr>
        <a:xfrm>
          <a:off x="0" y="0"/>
          <a:ext cx="0" cy="0"/>
          <a:chOff x="0" y="0"/>
          <a:chExt cx="0" cy="0"/>
        </a:xfrm>
      </p:grpSpPr>
      <p:sp>
        <p:nvSpPr>
          <p:cNvPr id="12" name="Google Shape;12;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4" name="Google Shape;14;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7"/>
        <p:cNvGrpSpPr/>
        <p:nvPr/>
      </p:nvGrpSpPr>
      <p:grpSpPr>
        <a:xfrm>
          <a:off x="0" y="0"/>
          <a:ext cx="0" cy="0"/>
          <a:chOff x="0" y="0"/>
          <a:chExt cx="0" cy="0"/>
        </a:xfrm>
      </p:grpSpPr>
      <p:sp>
        <p:nvSpPr>
          <p:cNvPr id="18" name="Google Shape;18;p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0" name="Google Shape;20;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bschnittsüberschrift" type="secHead">
  <p:cSld name="SECTION_HEADER">
    <p:spTree>
      <p:nvGrpSpPr>
        <p:cNvPr id="1" name="Shape 23"/>
        <p:cNvGrpSpPr/>
        <p:nvPr/>
      </p:nvGrpSpPr>
      <p:grpSpPr>
        <a:xfrm>
          <a:off x="0" y="0"/>
          <a:ext cx="0" cy="0"/>
          <a:chOff x="0" y="0"/>
          <a:chExt cx="0" cy="0"/>
        </a:xfrm>
      </p:grpSpPr>
      <p:sp>
        <p:nvSpPr>
          <p:cNvPr id="24" name="Google Shape;24;p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26" name="Google Shape;26;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9"/>
        <p:cNvGrpSpPr/>
        <p:nvPr/>
      </p:nvGrpSpPr>
      <p:grpSpPr>
        <a:xfrm>
          <a:off x="0" y="0"/>
          <a:ext cx="0" cy="0"/>
          <a:chOff x="0" y="0"/>
          <a:chExt cx="0" cy="0"/>
        </a:xfrm>
      </p:grpSpPr>
      <p:sp>
        <p:nvSpPr>
          <p:cNvPr id="30" name="Google Shape;30;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2" name="Google Shape;32;p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3" name="Google Shape;33;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36"/>
        <p:cNvGrpSpPr/>
        <p:nvPr/>
      </p:nvGrpSpPr>
      <p:grpSpPr>
        <a:xfrm>
          <a:off x="0" y="0"/>
          <a:ext cx="0" cy="0"/>
          <a:chOff x="0" y="0"/>
          <a:chExt cx="0" cy="0"/>
        </a:xfrm>
      </p:grpSpPr>
      <p:sp>
        <p:nvSpPr>
          <p:cNvPr id="37" name="Google Shape;37;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9" name="Google Shape;39;p1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0" name="Google Shape;40;p1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1" name="Google Shape;41;p1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2" name="Google Shape;42;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45"/>
        <p:cNvGrpSpPr/>
        <p:nvPr/>
      </p:nvGrpSpPr>
      <p:grpSpPr>
        <a:xfrm>
          <a:off x="0" y="0"/>
          <a:ext cx="0" cy="0"/>
          <a:chOff x="0" y="0"/>
          <a:chExt cx="0" cy="0"/>
        </a:xfrm>
      </p:grpSpPr>
      <p:sp>
        <p:nvSpPr>
          <p:cNvPr id="46" name="Google Shape;46;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1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4"/>
          <p:cNvSpPr>
            <a:spLocks noGrp="1"/>
          </p:cNvSpPr>
          <p:nvPr>
            <p:ph type="pic" idx="2"/>
          </p:nvPr>
        </p:nvSpPr>
        <p:spPr>
          <a:xfrm>
            <a:off x="1792288" y="612775"/>
            <a:ext cx="5486400" cy="4114800"/>
          </a:xfrm>
          <a:prstGeom prst="rect">
            <a:avLst/>
          </a:prstGeom>
          <a:noFill/>
          <a:ln>
            <a:noFill/>
          </a:ln>
        </p:spPr>
      </p:sp>
      <p:sp>
        <p:nvSpPr>
          <p:cNvPr id="64" name="Google Shape;64;p1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de-DE"/>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de-DE"/>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2.xml" /><Relationship Id="rId1" Type="http://schemas.openxmlformats.org/officeDocument/2006/relationships/slideLayout" Target="../slideLayouts/slideLayout2.xml" /><Relationship Id="rId6" Type="http://schemas.openxmlformats.org/officeDocument/2006/relationships/image" Target="../media/image5.jpg" /><Relationship Id="rId5" Type="http://schemas.openxmlformats.org/officeDocument/2006/relationships/image" Target="../media/image4.jpg" /><Relationship Id="rId4" Type="http://schemas.openxmlformats.org/officeDocument/2006/relationships/image" Target="../media/image3.jpg" /></Relationships>
</file>

<file path=ppt/slides/_rels/slide3.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3.xml" /><Relationship Id="rId1" Type="http://schemas.openxmlformats.org/officeDocument/2006/relationships/slideLayout" Target="../slideLayouts/slideLayout2.xml" /><Relationship Id="rId6" Type="http://schemas.openxmlformats.org/officeDocument/2006/relationships/image" Target="../media/image5.jpg" /><Relationship Id="rId5" Type="http://schemas.openxmlformats.org/officeDocument/2006/relationships/image" Target="../media/image4.jpg" /><Relationship Id="rId4" Type="http://schemas.openxmlformats.org/officeDocument/2006/relationships/image" Target="../media/image3.jpg" /></Relationships>
</file>

<file path=ppt/slides/_rels/slide4.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4.xml" /><Relationship Id="rId1" Type="http://schemas.openxmlformats.org/officeDocument/2006/relationships/slideLayout" Target="../slideLayouts/slideLayout2.xml" /><Relationship Id="rId5" Type="http://schemas.openxmlformats.org/officeDocument/2006/relationships/image" Target="../media/image6.jpg" /><Relationship Id="rId4" Type="http://schemas.openxmlformats.org/officeDocument/2006/relationships/image" Target="../media/image5.jpg" /></Relationships>
</file>

<file path=ppt/slides/_rels/slide5.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5.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6.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6.xml" /><Relationship Id="rId1" Type="http://schemas.openxmlformats.org/officeDocument/2006/relationships/slideLayout" Target="../slideLayouts/slideLayout2.xml" /><Relationship Id="rId5" Type="http://schemas.openxmlformats.org/officeDocument/2006/relationships/image" Target="../media/image7.jpg" /><Relationship Id="rId4" Type="http://schemas.openxmlformats.org/officeDocument/2006/relationships/image" Target="../media/image5.jpg" /></Relationships>
</file>

<file path=ppt/slides/_rels/slide7.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7.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8.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8.xml" /><Relationship Id="rId1" Type="http://schemas.openxmlformats.org/officeDocument/2006/relationships/slideLayout" Target="../slideLayouts/slideLayout2.xml" /><Relationship Id="rId5" Type="http://schemas.openxmlformats.org/officeDocument/2006/relationships/image" Target="../media/image6.jpg" /><Relationship Id="rId4" Type="http://schemas.openxmlformats.org/officeDocument/2006/relationships/image" Target="../media/image5.jpg" /></Relationships>
</file>

<file path=ppt/slides/_rels/slide9.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9.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10.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notesSlide" Target="../notesSlides/notesSlide10.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9.jpg" /><Relationship Id="rId2" Type="http://schemas.openxmlformats.org/officeDocument/2006/relationships/notesSlide" Target="../notesSlides/notesSlide11.xml" /><Relationship Id="rId1" Type="http://schemas.openxmlformats.org/officeDocument/2006/relationships/slideLayout" Target="../slideLayouts/slideLayout2.xml" /><Relationship Id="rId5" Type="http://schemas.openxmlformats.org/officeDocument/2006/relationships/image" Target="../media/image5.jpg" /><Relationship Id="rId4" Type="http://schemas.openxmlformats.org/officeDocument/2006/relationships/image" Target="../media/image2.jpg" /></Relationships>
</file>

<file path=ppt/slides/_rels/slide12.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12.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13.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13.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14.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14.xml" /><Relationship Id="rId1" Type="http://schemas.openxmlformats.org/officeDocument/2006/relationships/slideLayout" Target="../slideLayouts/slideLayout2.xml" /><Relationship Id="rId5" Type="http://schemas.openxmlformats.org/officeDocument/2006/relationships/image" Target="../media/image6.jpg" /><Relationship Id="rId4" Type="http://schemas.openxmlformats.org/officeDocument/2006/relationships/image" Target="../media/image5.jpg" /></Relationships>
</file>

<file path=ppt/slides/_rels/slide15.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15.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16.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16.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17.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17.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18.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18.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19.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19.xml" /><Relationship Id="rId1" Type="http://schemas.openxmlformats.org/officeDocument/2006/relationships/slideLayout" Target="../slideLayouts/slideLayout2.xml" /><Relationship Id="rId6" Type="http://schemas.openxmlformats.org/officeDocument/2006/relationships/image" Target="../media/image11.jpg" /><Relationship Id="rId5" Type="http://schemas.openxmlformats.org/officeDocument/2006/relationships/image" Target="../media/image10.png" /><Relationship Id="rId4" Type="http://schemas.openxmlformats.org/officeDocument/2006/relationships/image" Target="../media/image5.jpg" /></Relationships>
</file>

<file path=ppt/slides/_rels/slide20.xml.rels><?xml version="1.0" encoding="UTF-8" standalone="yes"?>
<Relationships xmlns="http://schemas.openxmlformats.org/package/2006/relationships"><Relationship Id="rId3" Type="http://schemas.openxmlformats.org/officeDocument/2006/relationships/image" Target="../media/image12.jpg" /><Relationship Id="rId2" Type="http://schemas.openxmlformats.org/officeDocument/2006/relationships/notesSlide" Target="../notesSlides/notesSlide20.xml" /><Relationship Id="rId1" Type="http://schemas.openxmlformats.org/officeDocument/2006/relationships/slideLayout" Target="../slideLayouts/slideLayout2.xml" /><Relationship Id="rId4" Type="http://schemas.openxmlformats.org/officeDocument/2006/relationships/image" Target="../media/image2.jpg" /></Relationships>
</file>

<file path=ppt/slides/_rels/slide21.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21.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22.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22.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23.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23.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24.xml.rels><?xml version="1.0" encoding="UTF-8" standalone="yes"?>
<Relationships xmlns="http://schemas.openxmlformats.org/package/2006/relationships"><Relationship Id="rId8" Type="http://schemas.openxmlformats.org/officeDocument/2006/relationships/image" Target="../media/image15.jpg" /><Relationship Id="rId3" Type="http://schemas.openxmlformats.org/officeDocument/2006/relationships/image" Target="../media/image2.jpg" /><Relationship Id="rId7" Type="http://schemas.openxmlformats.org/officeDocument/2006/relationships/image" Target="../media/image14.png" /><Relationship Id="rId2" Type="http://schemas.openxmlformats.org/officeDocument/2006/relationships/notesSlide" Target="../notesSlides/notesSlide24.xml" /><Relationship Id="rId1" Type="http://schemas.openxmlformats.org/officeDocument/2006/relationships/slideLayout" Target="../slideLayouts/slideLayout2.xml" /><Relationship Id="rId6" Type="http://schemas.openxmlformats.org/officeDocument/2006/relationships/image" Target="../media/image13.png" /><Relationship Id="rId5" Type="http://schemas.openxmlformats.org/officeDocument/2006/relationships/image" Target="../media/image5.jpg" /><Relationship Id="rId4" Type="http://schemas.openxmlformats.org/officeDocument/2006/relationships/hyperlink" Target="http://www.b-p-w.de/" TargetMode="External" /><Relationship Id="rId9" Type="http://schemas.openxmlformats.org/officeDocument/2006/relationships/hyperlink" Target="mailto:charlotte.steinbock@posteo.d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a:stretch/>
        </p:blipFill>
        <p:spPr>
          <a:xfrm>
            <a:off x="0" y="1737386"/>
            <a:ext cx="9144000" cy="33832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2" descr="verlauf1-1.jpg"/>
          <p:cNvPicPr preferRelativeResize="0"/>
          <p:nvPr/>
        </p:nvPicPr>
        <p:blipFill rotWithShape="1">
          <a:blip r:embed="rId3">
            <a:alphaModFix/>
          </a:blip>
          <a:srcRect/>
          <a:stretch/>
        </p:blipFill>
        <p:spPr>
          <a:xfrm>
            <a:off x="0" y="6237312"/>
            <a:ext cx="9154018" cy="613770"/>
          </a:xfrm>
          <a:prstGeom prst="rect">
            <a:avLst/>
          </a:prstGeom>
          <a:noFill/>
          <a:ln>
            <a:noFill/>
          </a:ln>
        </p:spPr>
      </p:pic>
      <p:sp>
        <p:nvSpPr>
          <p:cNvPr id="90" name="Google Shape;90;p2"/>
          <p:cNvSpPr txBox="1">
            <a:spLocks noGrp="1"/>
          </p:cNvSpPr>
          <p:nvPr>
            <p:ph type="subTitle" idx="1"/>
          </p:nvPr>
        </p:nvSpPr>
        <p:spPr>
          <a:xfrm>
            <a:off x="827584" y="3068960"/>
            <a:ext cx="6400800" cy="74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143673"/>
              </a:buClr>
              <a:buSzPts val="3000"/>
              <a:buNone/>
            </a:pPr>
            <a:r>
              <a:rPr lang="de-DE" sz="3000">
                <a:solidFill>
                  <a:srgbClr val="143673"/>
                </a:solidFill>
                <a:latin typeface="Arial"/>
                <a:ea typeface="Arial"/>
                <a:cs typeface="Arial"/>
                <a:sym typeface="Arial"/>
              </a:rPr>
              <a:t>Workshop </a:t>
            </a:r>
            <a:r>
              <a:rPr lang="de-DE" sz="3000">
                <a:solidFill>
                  <a:schemeClr val="dk1"/>
                </a:solidFill>
                <a:latin typeface="Arial"/>
                <a:ea typeface="Arial"/>
                <a:cs typeface="Arial"/>
                <a:sym typeface="Arial"/>
              </a:rPr>
              <a:t>Ideenfindung mit Design Thinking</a:t>
            </a:r>
            <a:endParaRPr sz="3000"/>
          </a:p>
        </p:txBody>
      </p:sp>
      <p:cxnSp>
        <p:nvCxnSpPr>
          <p:cNvPr id="91" name="Google Shape;91;p2"/>
          <p:cNvCxnSpPr/>
          <p:nvPr/>
        </p:nvCxnSpPr>
        <p:spPr>
          <a:xfrm>
            <a:off x="971600" y="3068960"/>
            <a:ext cx="7560840" cy="0"/>
          </a:xfrm>
          <a:prstGeom prst="straightConnector1">
            <a:avLst/>
          </a:prstGeom>
          <a:noFill/>
          <a:ln w="9525" cap="flat" cmpd="sng">
            <a:solidFill>
              <a:srgbClr val="143673"/>
            </a:solidFill>
            <a:prstDash val="solid"/>
            <a:round/>
            <a:headEnd type="none" w="sm" len="sm"/>
            <a:tailEnd type="none" w="sm" len="sm"/>
          </a:ln>
        </p:spPr>
      </p:cxnSp>
      <p:sp>
        <p:nvSpPr>
          <p:cNvPr id="92" name="Google Shape;92;p2"/>
          <p:cNvSpPr txBox="1"/>
          <p:nvPr/>
        </p:nvSpPr>
        <p:spPr>
          <a:xfrm>
            <a:off x="827584" y="2234912"/>
            <a:ext cx="3875893"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5400" b="1" i="0" u="none" strike="noStrike" cap="none">
                <a:solidFill>
                  <a:srgbClr val="143673"/>
                </a:solidFill>
                <a:latin typeface="Arial"/>
                <a:ea typeface="Arial"/>
                <a:cs typeface="Arial"/>
                <a:sym typeface="Arial"/>
              </a:rPr>
              <a:t>BPW 2024</a:t>
            </a:r>
            <a:endParaRPr/>
          </a:p>
        </p:txBody>
      </p:sp>
      <p:pic>
        <p:nvPicPr>
          <p:cNvPr id="93" name="Google Shape;93;p2" descr="L:\BPW 2017\Logo\Organisatoren\IBB\Logo_IBB_PC_CMYK_ohne_Claim.jpg"/>
          <p:cNvPicPr preferRelativeResize="0"/>
          <p:nvPr/>
        </p:nvPicPr>
        <p:blipFill rotWithShape="1">
          <a:blip r:embed="rId4">
            <a:alphaModFix/>
          </a:blip>
          <a:srcRect/>
          <a:stretch/>
        </p:blipFill>
        <p:spPr>
          <a:xfrm>
            <a:off x="823175" y="5361455"/>
            <a:ext cx="1876617" cy="515817"/>
          </a:xfrm>
          <a:prstGeom prst="rect">
            <a:avLst/>
          </a:prstGeom>
          <a:noFill/>
          <a:ln>
            <a:noFill/>
          </a:ln>
        </p:spPr>
      </p:pic>
      <p:pic>
        <p:nvPicPr>
          <p:cNvPr id="94" name="Google Shape;94;p2" descr="L:\BPW 2017\Logo\Organisatoren\ILB\ILB_WB_4C_big.jpg"/>
          <p:cNvPicPr preferRelativeResize="0"/>
          <p:nvPr/>
        </p:nvPicPr>
        <p:blipFill rotWithShape="1">
          <a:blip r:embed="rId5">
            <a:alphaModFix/>
          </a:blip>
          <a:srcRect/>
          <a:stretch/>
        </p:blipFill>
        <p:spPr>
          <a:xfrm>
            <a:off x="2987824" y="5433385"/>
            <a:ext cx="2122442" cy="515895"/>
          </a:xfrm>
          <a:prstGeom prst="rect">
            <a:avLst/>
          </a:prstGeom>
          <a:noFill/>
          <a:ln>
            <a:noFill/>
          </a:ln>
        </p:spPr>
      </p:pic>
      <p:pic>
        <p:nvPicPr>
          <p:cNvPr id="95" name="Google Shape;95;p2"/>
          <p:cNvPicPr preferRelativeResize="0"/>
          <p:nvPr/>
        </p:nvPicPr>
        <p:blipFill rotWithShape="1">
          <a:blip r:embed="rId6">
            <a:alphaModFix/>
          </a:blip>
          <a:srcRect/>
          <a:stretch/>
        </p:blipFill>
        <p:spPr>
          <a:xfrm>
            <a:off x="6655842" y="80663"/>
            <a:ext cx="2231904" cy="1583273"/>
          </a:xfrm>
          <a:prstGeom prst="rect">
            <a:avLst/>
          </a:prstGeom>
          <a:noFill/>
          <a:ln>
            <a:noFill/>
          </a:ln>
        </p:spPr>
      </p:pic>
      <p:sp>
        <p:nvSpPr>
          <p:cNvPr id="96" name="Google Shape;96;p2"/>
          <p:cNvSpPr txBox="1"/>
          <p:nvPr/>
        </p:nvSpPr>
        <p:spPr>
          <a:xfrm>
            <a:off x="6372200" y="6309320"/>
            <a:ext cx="249404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97" name="Google Shape;97;p2"/>
          <p:cNvSpPr txBox="1"/>
          <p:nvPr/>
        </p:nvSpPr>
        <p:spPr>
          <a:xfrm>
            <a:off x="847825" y="4251763"/>
            <a:ext cx="78084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2200" i="1">
                <a:solidFill>
                  <a:schemeClr val="dk1"/>
                </a:solidFill>
              </a:rPr>
              <a:t>Dozentin: Charlotte Lufter</a:t>
            </a:r>
            <a:endParaRPr sz="2200" i="1">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g296a6089133_0_9"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103" name="Google Shape;103;g296a6089133_0_9" descr="L:\BPW 2017\Logo\Organisatoren\IBB\Logo_IBB_PC_CMYK_ohne_Claim.jpg"/>
          <p:cNvPicPr preferRelativeResize="0"/>
          <p:nvPr/>
        </p:nvPicPr>
        <p:blipFill rotWithShape="1">
          <a:blip r:embed="rId4">
            <a:alphaModFix/>
          </a:blip>
          <a:srcRect/>
          <a:stretch/>
        </p:blipFill>
        <p:spPr>
          <a:xfrm>
            <a:off x="823175" y="5361455"/>
            <a:ext cx="1876617" cy="515817"/>
          </a:xfrm>
          <a:prstGeom prst="rect">
            <a:avLst/>
          </a:prstGeom>
          <a:noFill/>
          <a:ln>
            <a:noFill/>
          </a:ln>
        </p:spPr>
      </p:pic>
      <p:pic>
        <p:nvPicPr>
          <p:cNvPr id="104" name="Google Shape;104;g296a6089133_0_9" descr="L:\BPW 2017\Logo\Organisatoren\ILB\ILB_WB_4C_big.jpg"/>
          <p:cNvPicPr preferRelativeResize="0"/>
          <p:nvPr/>
        </p:nvPicPr>
        <p:blipFill rotWithShape="1">
          <a:blip r:embed="rId5">
            <a:alphaModFix/>
          </a:blip>
          <a:srcRect/>
          <a:stretch/>
        </p:blipFill>
        <p:spPr>
          <a:xfrm>
            <a:off x="2987824" y="5433385"/>
            <a:ext cx="2122442" cy="515895"/>
          </a:xfrm>
          <a:prstGeom prst="rect">
            <a:avLst/>
          </a:prstGeom>
          <a:noFill/>
          <a:ln>
            <a:noFill/>
          </a:ln>
        </p:spPr>
      </p:pic>
      <p:pic>
        <p:nvPicPr>
          <p:cNvPr id="105" name="Google Shape;105;g296a6089133_0_9"/>
          <p:cNvPicPr preferRelativeResize="0"/>
          <p:nvPr/>
        </p:nvPicPr>
        <p:blipFill rotWithShape="1">
          <a:blip r:embed="rId6">
            <a:alphaModFix/>
          </a:blip>
          <a:srcRect/>
          <a:stretch/>
        </p:blipFill>
        <p:spPr>
          <a:xfrm>
            <a:off x="6655842" y="80663"/>
            <a:ext cx="2231904" cy="1583273"/>
          </a:xfrm>
          <a:prstGeom prst="rect">
            <a:avLst/>
          </a:prstGeom>
          <a:noFill/>
          <a:ln>
            <a:noFill/>
          </a:ln>
        </p:spPr>
      </p:pic>
      <p:sp>
        <p:nvSpPr>
          <p:cNvPr id="106" name="Google Shape;106;g296a6089133_0_9"/>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107" name="Google Shape;107;g296a6089133_0_9"/>
          <p:cNvSpPr txBox="1"/>
          <p:nvPr/>
        </p:nvSpPr>
        <p:spPr>
          <a:xfrm>
            <a:off x="428851" y="2404488"/>
            <a:ext cx="8286300" cy="221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2200">
                <a:solidFill>
                  <a:srgbClr val="0B5394"/>
                </a:solidFill>
              </a:rPr>
              <a:t>14:00 - 15:10	Willkommen, Gruppenfindung, Problem verstehen</a:t>
            </a:r>
            <a:endParaRPr sz="2200">
              <a:solidFill>
                <a:srgbClr val="0B5394"/>
              </a:solidFill>
            </a:endParaRPr>
          </a:p>
          <a:p>
            <a:pPr marL="0" lvl="0" indent="0" algn="l" rtl="0">
              <a:spcBef>
                <a:spcPts val="0"/>
              </a:spcBef>
              <a:spcAft>
                <a:spcPts val="0"/>
              </a:spcAft>
              <a:buNone/>
            </a:pPr>
            <a:r>
              <a:rPr lang="de-DE" sz="2200">
                <a:solidFill>
                  <a:srgbClr val="0B5394"/>
                </a:solidFill>
              </a:rPr>
              <a:t>15:10 - 15:30	Pause</a:t>
            </a:r>
            <a:endParaRPr sz="2200">
              <a:solidFill>
                <a:srgbClr val="0B5394"/>
              </a:solidFill>
            </a:endParaRPr>
          </a:p>
          <a:p>
            <a:pPr marL="0" lvl="0" indent="0" algn="l" rtl="0">
              <a:spcBef>
                <a:spcPts val="0"/>
              </a:spcBef>
              <a:spcAft>
                <a:spcPts val="0"/>
              </a:spcAft>
              <a:buNone/>
            </a:pPr>
            <a:r>
              <a:rPr lang="de-DE" sz="2200">
                <a:solidFill>
                  <a:srgbClr val="0B5394"/>
                </a:solidFill>
              </a:rPr>
              <a:t>15:30 - 16:10	Ideenfindung</a:t>
            </a:r>
            <a:endParaRPr sz="2200">
              <a:solidFill>
                <a:srgbClr val="0B5394"/>
              </a:solidFill>
            </a:endParaRPr>
          </a:p>
          <a:p>
            <a:pPr marL="0" lvl="0" indent="0" algn="l" rtl="0">
              <a:spcBef>
                <a:spcPts val="0"/>
              </a:spcBef>
              <a:spcAft>
                <a:spcPts val="0"/>
              </a:spcAft>
              <a:buNone/>
            </a:pPr>
            <a:r>
              <a:rPr lang="de-DE" sz="2200">
                <a:solidFill>
                  <a:srgbClr val="0B5394"/>
                </a:solidFill>
              </a:rPr>
              <a:t>16:10 - 16:50	Prototypen</a:t>
            </a:r>
            <a:endParaRPr sz="2200">
              <a:solidFill>
                <a:srgbClr val="0B5394"/>
              </a:solidFill>
            </a:endParaRPr>
          </a:p>
          <a:p>
            <a:pPr marL="0" lvl="0" indent="0" algn="l" rtl="0">
              <a:spcBef>
                <a:spcPts val="0"/>
              </a:spcBef>
              <a:spcAft>
                <a:spcPts val="0"/>
              </a:spcAft>
              <a:buNone/>
            </a:pPr>
            <a:r>
              <a:rPr lang="de-DE" sz="2200">
                <a:solidFill>
                  <a:srgbClr val="0B5394"/>
                </a:solidFill>
              </a:rPr>
              <a:t>16:50 - 17:10	Pause</a:t>
            </a:r>
            <a:endParaRPr sz="2200">
              <a:solidFill>
                <a:srgbClr val="0B5394"/>
              </a:solidFill>
            </a:endParaRPr>
          </a:p>
          <a:p>
            <a:pPr marL="0" lvl="0" indent="0" algn="l" rtl="0">
              <a:spcBef>
                <a:spcPts val="0"/>
              </a:spcBef>
              <a:spcAft>
                <a:spcPts val="0"/>
              </a:spcAft>
              <a:buNone/>
            </a:pPr>
            <a:r>
              <a:rPr lang="de-DE" sz="2200">
                <a:solidFill>
                  <a:srgbClr val="0B5394"/>
                </a:solidFill>
              </a:rPr>
              <a:t>17:10 - 18:00	Auswertung und Abschluss</a:t>
            </a:r>
            <a:endParaRPr sz="2200">
              <a:solidFill>
                <a:srgbClr val="0B5394"/>
              </a:solidFill>
            </a:endParaRPr>
          </a:p>
        </p:txBody>
      </p:sp>
      <p:sp>
        <p:nvSpPr>
          <p:cNvPr id="108" name="Google Shape;108;g296a6089133_0_9"/>
          <p:cNvSpPr txBox="1"/>
          <p:nvPr/>
        </p:nvSpPr>
        <p:spPr>
          <a:xfrm>
            <a:off x="510000" y="1456975"/>
            <a:ext cx="77232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Agenda</a:t>
            </a:r>
            <a:endParaRPr sz="3200" b="1" u="sng">
              <a:solidFill>
                <a:srgbClr val="143673"/>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g29aaa962a54_1_15"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114" name="Google Shape;114;g29aaa962a54_1_15"/>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115" name="Google Shape;115;g29aaa962a54_1_15"/>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116" name="Google Shape;116;g29aaa962a54_1_15"/>
          <p:cNvSpPr txBox="1"/>
          <p:nvPr/>
        </p:nvSpPr>
        <p:spPr>
          <a:xfrm>
            <a:off x="317088" y="1271400"/>
            <a:ext cx="76377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Design Thinking Prozess</a:t>
            </a:r>
            <a:endParaRPr sz="3200" b="1" u="sng">
              <a:solidFill>
                <a:srgbClr val="143673"/>
              </a:solidFill>
            </a:endParaRPr>
          </a:p>
        </p:txBody>
      </p:sp>
      <p:sp>
        <p:nvSpPr>
          <p:cNvPr id="117" name="Google Shape;117;g29aaa962a54_1_15"/>
          <p:cNvSpPr txBox="1"/>
          <p:nvPr/>
        </p:nvSpPr>
        <p:spPr>
          <a:xfrm>
            <a:off x="3256925" y="5898600"/>
            <a:ext cx="5897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000">
                <a:solidFill>
                  <a:schemeClr val="dk1"/>
                </a:solidFill>
                <a:latin typeface="Calibri"/>
                <a:ea typeface="Calibri"/>
                <a:cs typeface="Calibri"/>
                <a:sym typeface="Calibri"/>
              </a:rPr>
              <a:t>Quelle: https://hpi.de/school-of-design-thinking/design-thinking/hintergrund/design-thinking-prozess.html</a:t>
            </a:r>
            <a:endParaRPr sz="1000">
              <a:solidFill>
                <a:schemeClr val="dk1"/>
              </a:solidFill>
              <a:latin typeface="Calibri"/>
              <a:ea typeface="Calibri"/>
              <a:cs typeface="Calibri"/>
              <a:sym typeface="Calibri"/>
            </a:endParaRPr>
          </a:p>
        </p:txBody>
      </p:sp>
      <p:pic>
        <p:nvPicPr>
          <p:cNvPr id="118" name="Google Shape;118;g29aaa962a54_1_15"/>
          <p:cNvPicPr preferRelativeResize="0"/>
          <p:nvPr/>
        </p:nvPicPr>
        <p:blipFill>
          <a:blip r:embed="rId5">
            <a:alphaModFix/>
          </a:blip>
          <a:stretch>
            <a:fillRect/>
          </a:stretch>
        </p:blipFill>
        <p:spPr>
          <a:xfrm>
            <a:off x="152388" y="2505588"/>
            <a:ext cx="8839201" cy="296207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g26059e6a4b2_0_136"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124" name="Google Shape;124;g26059e6a4b2_0_136"/>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125" name="Google Shape;125;g26059e6a4b2_0_136"/>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126" name="Google Shape;126;g26059e6a4b2_0_136"/>
          <p:cNvSpPr txBox="1"/>
          <p:nvPr/>
        </p:nvSpPr>
        <p:spPr>
          <a:xfrm>
            <a:off x="317088" y="1271400"/>
            <a:ext cx="76377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Design Thinking Prozess</a:t>
            </a:r>
            <a:endParaRPr sz="3200" b="1" u="sng">
              <a:solidFill>
                <a:srgbClr val="143673"/>
              </a:solidFill>
            </a:endParaRPr>
          </a:p>
        </p:txBody>
      </p:sp>
      <p:sp>
        <p:nvSpPr>
          <p:cNvPr id="127" name="Google Shape;127;g26059e6a4b2_0_136"/>
          <p:cNvSpPr txBox="1"/>
          <p:nvPr/>
        </p:nvSpPr>
        <p:spPr>
          <a:xfrm>
            <a:off x="415475" y="2068750"/>
            <a:ext cx="8124300" cy="38790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Clr>
                <a:srgbClr val="143673"/>
              </a:buClr>
              <a:buSzPts val="2400"/>
              <a:buChar char="●"/>
            </a:pPr>
            <a:r>
              <a:rPr lang="de-DE" sz="2400">
                <a:solidFill>
                  <a:srgbClr val="143673"/>
                </a:solidFill>
              </a:rPr>
              <a:t>Hauptziel: Innovation fördern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unterschiedliche Einsatzmöglichkeiten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nutzer*innenzentrierter Prozess</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selbstorganisiertes Team ohne Leader</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abwechselnd Phasen der Öffnung und der Fokussierung</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schnelles Tempo, Ziel ist immer so früh wie möglich mit geringem Aufwand ausprobieren und testen, dann darauf aufbauen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iterativer Prozess</a:t>
            </a:r>
            <a:endParaRPr sz="2400">
              <a:solidFill>
                <a:srgbClr val="14367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g29aaa962a54_1_5"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133" name="Google Shape;133;g29aaa962a54_1_5"/>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134" name="Google Shape;134;g29aaa962a54_1_5"/>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135" name="Google Shape;135;g29aaa962a54_1_5"/>
          <p:cNvSpPr txBox="1"/>
          <p:nvPr/>
        </p:nvSpPr>
        <p:spPr>
          <a:xfrm>
            <a:off x="317088" y="1271400"/>
            <a:ext cx="76377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Beispiel: MRT für Kinder</a:t>
            </a:r>
            <a:endParaRPr sz="3200" b="1" u="sng">
              <a:solidFill>
                <a:srgbClr val="143673"/>
              </a:solidFill>
            </a:endParaRPr>
          </a:p>
        </p:txBody>
      </p:sp>
      <p:pic>
        <p:nvPicPr>
          <p:cNvPr id="136" name="Google Shape;136;g29aaa962a54_1_5"/>
          <p:cNvPicPr preferRelativeResize="0"/>
          <p:nvPr/>
        </p:nvPicPr>
        <p:blipFill>
          <a:blip r:embed="rId5">
            <a:alphaModFix/>
          </a:blip>
          <a:stretch>
            <a:fillRect/>
          </a:stretch>
        </p:blipFill>
        <p:spPr>
          <a:xfrm>
            <a:off x="1273838" y="2098412"/>
            <a:ext cx="5724219" cy="370441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g26059e6a4b2_0_126"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142" name="Google Shape;142;g26059e6a4b2_0_126"/>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143" name="Google Shape;143;g26059e6a4b2_0_126"/>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144" name="Google Shape;144;g26059e6a4b2_0_126"/>
          <p:cNvSpPr txBox="1"/>
          <p:nvPr/>
        </p:nvSpPr>
        <p:spPr>
          <a:xfrm>
            <a:off x="345563" y="1371000"/>
            <a:ext cx="76377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Gruppenfindung</a:t>
            </a:r>
            <a:endParaRPr sz="3200" b="1" u="sng">
              <a:solidFill>
                <a:srgbClr val="143673"/>
              </a:solidFill>
            </a:endParaRPr>
          </a:p>
        </p:txBody>
      </p:sp>
      <p:sp>
        <p:nvSpPr>
          <p:cNvPr id="145" name="Google Shape;145;g26059e6a4b2_0_126"/>
          <p:cNvSpPr txBox="1"/>
          <p:nvPr/>
        </p:nvSpPr>
        <p:spPr>
          <a:xfrm>
            <a:off x="429700" y="2509825"/>
            <a:ext cx="8124300" cy="20319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Clr>
                <a:srgbClr val="143673"/>
              </a:buClr>
              <a:buSzPts val="2400"/>
              <a:buChar char="●"/>
            </a:pPr>
            <a:r>
              <a:rPr lang="de-DE" sz="2400">
                <a:solidFill>
                  <a:srgbClr val="143673"/>
                </a:solidFill>
              </a:rPr>
              <a:t>Problem in einem Satz aufschreiben </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Gruppen von 2-3 Personen </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pro Gruppe ein Problem, für das wir heute Lösungsvorschläge entwickeln </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Lösungsideen erst mal ausklammern</a:t>
            </a:r>
            <a:endParaRPr sz="2400">
              <a:solidFill>
                <a:srgbClr val="143673"/>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0" name="Google Shape;150;g26059e6a4b2_0_70"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151" name="Google Shape;151;g26059e6a4b2_0_70"/>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152" name="Google Shape;152;g26059e6a4b2_0_70"/>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153" name="Google Shape;153;g26059e6a4b2_0_70"/>
          <p:cNvSpPr txBox="1"/>
          <p:nvPr/>
        </p:nvSpPr>
        <p:spPr>
          <a:xfrm>
            <a:off x="1541401" y="1798275"/>
            <a:ext cx="6061200" cy="1200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sz="6600" b="1" i="1">
                <a:solidFill>
                  <a:srgbClr val="143673"/>
                </a:solidFill>
                <a:latin typeface="Calibri"/>
                <a:ea typeface="Calibri"/>
                <a:cs typeface="Calibri"/>
                <a:sym typeface="Calibri"/>
              </a:rPr>
              <a:t>PROBLEMRAUM</a:t>
            </a:r>
            <a:endParaRPr sz="6600" b="1" i="1">
              <a:solidFill>
                <a:srgbClr val="143673"/>
              </a:solidFill>
              <a:latin typeface="Calibri"/>
              <a:ea typeface="Calibri"/>
              <a:cs typeface="Calibri"/>
              <a:sym typeface="Calibri"/>
            </a:endParaRPr>
          </a:p>
        </p:txBody>
      </p:sp>
      <p:sp>
        <p:nvSpPr>
          <p:cNvPr id="154" name="Google Shape;154;g26059e6a4b2_0_70"/>
          <p:cNvSpPr txBox="1"/>
          <p:nvPr/>
        </p:nvSpPr>
        <p:spPr>
          <a:xfrm>
            <a:off x="3360700" y="5898600"/>
            <a:ext cx="5783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000">
                <a:solidFill>
                  <a:schemeClr val="dk1"/>
                </a:solidFill>
                <a:latin typeface="Calibri"/>
                <a:ea typeface="Calibri"/>
                <a:cs typeface="Calibri"/>
                <a:sym typeface="Calibri"/>
              </a:rPr>
              <a:t>Quelle: https://hpi.de/school-of-design-thinking/design-thinking/hintergrund/design-thinking-prozess.html</a:t>
            </a:r>
            <a:endParaRPr sz="1000">
              <a:solidFill>
                <a:schemeClr val="dk1"/>
              </a:solidFill>
              <a:latin typeface="Calibri"/>
              <a:ea typeface="Calibri"/>
              <a:cs typeface="Calibri"/>
              <a:sym typeface="Calibri"/>
            </a:endParaRPr>
          </a:p>
        </p:txBody>
      </p:sp>
      <p:pic>
        <p:nvPicPr>
          <p:cNvPr id="155" name="Google Shape;155;g26059e6a4b2_0_70"/>
          <p:cNvPicPr preferRelativeResize="0"/>
          <p:nvPr/>
        </p:nvPicPr>
        <p:blipFill>
          <a:blip r:embed="rId5">
            <a:alphaModFix/>
          </a:blip>
          <a:stretch>
            <a:fillRect/>
          </a:stretch>
        </p:blipFill>
        <p:spPr>
          <a:xfrm>
            <a:off x="785588" y="2922438"/>
            <a:ext cx="7743586" cy="2594925"/>
          </a:xfrm>
          <a:prstGeom prst="rect">
            <a:avLst/>
          </a:prstGeom>
          <a:noFill/>
          <a:ln>
            <a:noFill/>
          </a:ln>
        </p:spPr>
      </p:pic>
      <p:cxnSp>
        <p:nvCxnSpPr>
          <p:cNvPr id="156" name="Google Shape;156;g26059e6a4b2_0_70"/>
          <p:cNvCxnSpPr/>
          <p:nvPr/>
        </p:nvCxnSpPr>
        <p:spPr>
          <a:xfrm>
            <a:off x="1126525" y="5085300"/>
            <a:ext cx="3585600" cy="300"/>
          </a:xfrm>
          <a:prstGeom prst="straightConnector1">
            <a:avLst/>
          </a:prstGeom>
          <a:noFill/>
          <a:ln w="114300" cap="flat" cmpd="sng">
            <a:solidFill>
              <a:srgbClr val="FFFF00"/>
            </a:solidFill>
            <a:prstDash val="solid"/>
            <a:round/>
            <a:headEnd type="none" w="med" len="med"/>
            <a:tailEnd type="none" w="med" len="med"/>
          </a:ln>
        </p:spPr>
      </p:cxnSp>
      <p:cxnSp>
        <p:nvCxnSpPr>
          <p:cNvPr id="157" name="Google Shape;157;g26059e6a4b2_0_70"/>
          <p:cNvCxnSpPr/>
          <p:nvPr/>
        </p:nvCxnSpPr>
        <p:spPr>
          <a:xfrm rot="10800000" flipH="1">
            <a:off x="1098425" y="3306775"/>
            <a:ext cx="3614100" cy="14100"/>
          </a:xfrm>
          <a:prstGeom prst="straightConnector1">
            <a:avLst/>
          </a:prstGeom>
          <a:noFill/>
          <a:ln w="114300" cap="flat" cmpd="sng">
            <a:solidFill>
              <a:srgbClr val="FFFF00"/>
            </a:solidFill>
            <a:prstDash val="solid"/>
            <a:round/>
            <a:headEnd type="none" w="med" len="med"/>
            <a:tailEnd type="none" w="med" len="med"/>
          </a:ln>
        </p:spPr>
      </p:cxnSp>
      <p:cxnSp>
        <p:nvCxnSpPr>
          <p:cNvPr id="158" name="Google Shape;158;g26059e6a4b2_0_70"/>
          <p:cNvCxnSpPr/>
          <p:nvPr/>
        </p:nvCxnSpPr>
        <p:spPr>
          <a:xfrm>
            <a:off x="1155325" y="3306625"/>
            <a:ext cx="0" cy="1835400"/>
          </a:xfrm>
          <a:prstGeom prst="straightConnector1">
            <a:avLst/>
          </a:prstGeom>
          <a:noFill/>
          <a:ln w="114300" cap="flat" cmpd="sng">
            <a:solidFill>
              <a:srgbClr val="FFFF00"/>
            </a:solidFill>
            <a:prstDash val="solid"/>
            <a:round/>
            <a:headEnd type="none" w="med" len="med"/>
            <a:tailEnd type="none" w="med" len="med"/>
          </a:ln>
        </p:spPr>
      </p:cxnSp>
      <p:cxnSp>
        <p:nvCxnSpPr>
          <p:cNvPr id="159" name="Google Shape;159;g26059e6a4b2_0_70"/>
          <p:cNvCxnSpPr/>
          <p:nvPr/>
        </p:nvCxnSpPr>
        <p:spPr>
          <a:xfrm>
            <a:off x="4657388" y="3306625"/>
            <a:ext cx="0" cy="1835400"/>
          </a:xfrm>
          <a:prstGeom prst="straightConnector1">
            <a:avLst/>
          </a:prstGeom>
          <a:noFill/>
          <a:ln w="114300" cap="flat" cmpd="sng">
            <a:solidFill>
              <a:srgbClr val="FFFF00"/>
            </a:solidFill>
            <a:prstDash val="solid"/>
            <a:round/>
            <a:headEnd type="none" w="med" len="med"/>
            <a:tailEnd type="non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g26059e6a4b2_0_110"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165" name="Google Shape;165;g26059e6a4b2_0_110"/>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166" name="Google Shape;166;g26059e6a4b2_0_110"/>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167" name="Google Shape;167;g26059e6a4b2_0_110"/>
          <p:cNvSpPr txBox="1"/>
          <p:nvPr/>
        </p:nvSpPr>
        <p:spPr>
          <a:xfrm>
            <a:off x="270325" y="1140950"/>
            <a:ext cx="81594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Verstehen, Beobachten, Sichtweise definieren</a:t>
            </a:r>
            <a:endParaRPr sz="3200" b="1" u="sng">
              <a:solidFill>
                <a:srgbClr val="143673"/>
              </a:solidFill>
            </a:endParaRPr>
          </a:p>
        </p:txBody>
      </p:sp>
      <p:sp>
        <p:nvSpPr>
          <p:cNvPr id="168" name="Google Shape;168;g26059e6a4b2_0_110"/>
          <p:cNvSpPr txBox="1"/>
          <p:nvPr/>
        </p:nvSpPr>
        <p:spPr>
          <a:xfrm>
            <a:off x="701250" y="2370488"/>
            <a:ext cx="7881300" cy="38790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Clr>
                <a:srgbClr val="143673"/>
              </a:buClr>
              <a:buSzPts val="2400"/>
              <a:buChar char="●"/>
            </a:pPr>
            <a:r>
              <a:rPr lang="de-DE" sz="2400">
                <a:solidFill>
                  <a:srgbClr val="143673"/>
                </a:solidFill>
              </a:rPr>
              <a:t>Lösungen ausblenden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Problem </a:t>
            </a:r>
            <a:r>
              <a:rPr lang="de-DE" sz="2400" u="sng">
                <a:solidFill>
                  <a:srgbClr val="143673"/>
                </a:solidFill>
              </a:rPr>
              <a:t>wirklich </a:t>
            </a:r>
            <a:r>
              <a:rPr lang="de-DE" sz="2400">
                <a:solidFill>
                  <a:srgbClr val="143673"/>
                </a:solidFill>
              </a:rPr>
              <a:t>verstehen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Empathie für Nutzer*innen und ihre Bedürfnisse entwickeln, Daten und Hintergrundinformationen sammeln, Kontext verstehen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Methoden: Recherche, Interviews, Daten, Mindmaps, Stakeholdermaps, semantische Analysen, Personas, User Journeys</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zuerst alles sammeln, was relevant sein könnte, dann kritisch hinterfragen, analysieren und synthetisieren</a:t>
            </a:r>
            <a:endParaRPr sz="2400">
              <a:solidFill>
                <a:srgbClr val="14367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g296a6089133_0_32"/>
          <p:cNvPicPr preferRelativeResize="0"/>
          <p:nvPr/>
        </p:nvPicPr>
        <p:blipFill>
          <a:blip r:embed="rId3">
            <a:alphaModFix/>
          </a:blip>
          <a:stretch>
            <a:fillRect/>
          </a:stretch>
        </p:blipFill>
        <p:spPr>
          <a:xfrm>
            <a:off x="-1575" y="208632"/>
            <a:ext cx="9144000" cy="646849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3"/>
          <p:cNvPicPr preferRelativeResize="0"/>
          <p:nvPr/>
        </p:nvPicPr>
        <p:blipFill>
          <a:blip r:embed="rId3">
            <a:alphaModFix/>
          </a:blip>
          <a:stretch>
            <a:fillRect/>
          </a:stretch>
        </p:blipFill>
        <p:spPr>
          <a:xfrm>
            <a:off x="152400" y="477100"/>
            <a:ext cx="8173951" cy="6130474"/>
          </a:xfrm>
          <a:prstGeom prst="rect">
            <a:avLst/>
          </a:prstGeom>
          <a:noFill/>
          <a:ln>
            <a:noFill/>
          </a:ln>
        </p:spPr>
      </p:pic>
      <p:pic>
        <p:nvPicPr>
          <p:cNvPr id="179" name="Google Shape;179;p3" descr="verlauf1-1.jpg"/>
          <p:cNvPicPr preferRelativeResize="0"/>
          <p:nvPr/>
        </p:nvPicPr>
        <p:blipFill rotWithShape="1">
          <a:blip r:embed="rId4">
            <a:alphaModFix/>
          </a:blip>
          <a:srcRect/>
          <a:stretch/>
        </p:blipFill>
        <p:spPr>
          <a:xfrm>
            <a:off x="0" y="6237312"/>
            <a:ext cx="9154018" cy="613770"/>
          </a:xfrm>
          <a:prstGeom prst="rect">
            <a:avLst/>
          </a:prstGeom>
          <a:noFill/>
          <a:ln>
            <a:noFill/>
          </a:ln>
        </p:spPr>
      </p:pic>
      <p:pic>
        <p:nvPicPr>
          <p:cNvPr id="180" name="Google Shape;180;p3"/>
          <p:cNvPicPr preferRelativeResize="0"/>
          <p:nvPr/>
        </p:nvPicPr>
        <p:blipFill rotWithShape="1">
          <a:blip r:embed="rId5">
            <a:alphaModFix/>
          </a:blip>
          <a:srcRect/>
          <a:stretch/>
        </p:blipFill>
        <p:spPr>
          <a:xfrm>
            <a:off x="6655842" y="80663"/>
            <a:ext cx="2231904" cy="1583273"/>
          </a:xfrm>
          <a:prstGeom prst="rect">
            <a:avLst/>
          </a:prstGeom>
          <a:noFill/>
          <a:ln>
            <a:noFill/>
          </a:ln>
        </p:spPr>
      </p:pic>
      <p:sp>
        <p:nvSpPr>
          <p:cNvPr id="181" name="Google Shape;181;p3"/>
          <p:cNvSpPr txBox="1"/>
          <p:nvPr/>
        </p:nvSpPr>
        <p:spPr>
          <a:xfrm>
            <a:off x="6372200" y="6309320"/>
            <a:ext cx="249404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g29aaa962a54_1_63"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187" name="Google Shape;187;g29aaa962a54_1_63"/>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188" name="Google Shape;188;g29aaa962a54_1_63"/>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189" name="Google Shape;189;g29aaa962a54_1_63"/>
          <p:cNvSpPr txBox="1"/>
          <p:nvPr/>
        </p:nvSpPr>
        <p:spPr>
          <a:xfrm>
            <a:off x="1414788" y="2380563"/>
            <a:ext cx="6314400" cy="3140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a:solidFill>
                  <a:schemeClr val="dk1"/>
                </a:solidFill>
                <a:latin typeface="Calibri"/>
                <a:ea typeface="Calibri"/>
                <a:cs typeface="Calibri"/>
                <a:sym typeface="Calibri"/>
              </a:rPr>
              <a:t>Gruppenarbeit:</a:t>
            </a:r>
            <a:endParaRPr sz="3200" b="1">
              <a:solidFill>
                <a:schemeClr val="dk1"/>
              </a:solidFill>
              <a:latin typeface="Calibri"/>
              <a:ea typeface="Calibri"/>
              <a:cs typeface="Calibri"/>
              <a:sym typeface="Calibri"/>
            </a:endParaRPr>
          </a:p>
          <a:p>
            <a:pPr marL="457200" lvl="0" indent="-431800" algn="l" rtl="0">
              <a:spcBef>
                <a:spcPts val="0"/>
              </a:spcBef>
              <a:spcAft>
                <a:spcPts val="0"/>
              </a:spcAft>
              <a:buClr>
                <a:schemeClr val="dk1"/>
              </a:buClr>
              <a:buSzPts val="3200"/>
              <a:buFont typeface="Calibri"/>
              <a:buChar char="-"/>
            </a:pPr>
            <a:r>
              <a:rPr lang="de-DE" sz="3200">
                <a:solidFill>
                  <a:schemeClr val="dk1"/>
                </a:solidFill>
                <a:latin typeface="Calibri"/>
                <a:ea typeface="Calibri"/>
                <a:cs typeface="Calibri"/>
                <a:sym typeface="Calibri"/>
              </a:rPr>
              <a:t>Erstellt 1-2 Personas</a:t>
            </a:r>
            <a:endParaRPr sz="3200">
              <a:solidFill>
                <a:schemeClr val="dk1"/>
              </a:solidFill>
              <a:latin typeface="Calibri"/>
              <a:ea typeface="Calibri"/>
              <a:cs typeface="Calibri"/>
              <a:sym typeface="Calibri"/>
            </a:endParaRPr>
          </a:p>
          <a:p>
            <a:pPr marL="457200" lvl="0" indent="-431800" algn="l" rtl="0">
              <a:spcBef>
                <a:spcPts val="0"/>
              </a:spcBef>
              <a:spcAft>
                <a:spcPts val="0"/>
              </a:spcAft>
              <a:buClr>
                <a:schemeClr val="dk1"/>
              </a:buClr>
              <a:buSzPts val="3200"/>
              <a:buFont typeface="Calibri"/>
              <a:buChar char="-"/>
            </a:pPr>
            <a:r>
              <a:rPr lang="de-DE" sz="3200">
                <a:solidFill>
                  <a:schemeClr val="dk1"/>
                </a:solidFill>
                <a:latin typeface="Calibri"/>
                <a:ea typeface="Calibri"/>
                <a:cs typeface="Calibri"/>
                <a:sym typeface="Calibri"/>
              </a:rPr>
              <a:t>formuliert 2-4 “Wie können wir”-Fragen</a:t>
            </a:r>
            <a:endParaRPr sz="3200">
              <a:solidFill>
                <a:schemeClr val="dk1"/>
              </a:solidFill>
              <a:latin typeface="Calibri"/>
              <a:ea typeface="Calibri"/>
              <a:cs typeface="Calibri"/>
              <a:sym typeface="Calibri"/>
            </a:endParaRPr>
          </a:p>
          <a:p>
            <a:pPr marL="0" lvl="0" indent="0" algn="l" rtl="0">
              <a:spcBef>
                <a:spcPts val="0"/>
              </a:spcBef>
              <a:spcAft>
                <a:spcPts val="0"/>
              </a:spcAft>
              <a:buNone/>
            </a:pPr>
            <a:endParaRPr sz="3200">
              <a:solidFill>
                <a:schemeClr val="dk1"/>
              </a:solidFill>
              <a:latin typeface="Calibri"/>
              <a:ea typeface="Calibri"/>
              <a:cs typeface="Calibri"/>
              <a:sym typeface="Calibri"/>
            </a:endParaRPr>
          </a:p>
          <a:p>
            <a:pPr marL="0" lvl="0" indent="0" algn="l" rtl="0">
              <a:spcBef>
                <a:spcPts val="0"/>
              </a:spcBef>
              <a:spcAft>
                <a:spcPts val="0"/>
              </a:spcAft>
              <a:buNone/>
            </a:pPr>
            <a:r>
              <a:rPr lang="de-DE" sz="3200" i="1">
                <a:solidFill>
                  <a:schemeClr val="dk1"/>
                </a:solidFill>
              </a:rPr>
              <a:t>Ihr habt Zeit bis 15:10 Uhr.</a:t>
            </a:r>
            <a:endParaRPr sz="3200" i="1">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g296a6089133_0_46"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195" name="Google Shape;195;g296a6089133_0_46"/>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196" name="Google Shape;196;g296a6089133_0_46"/>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197" name="Google Shape;197;g296a6089133_0_46"/>
          <p:cNvSpPr txBox="1"/>
          <p:nvPr/>
        </p:nvSpPr>
        <p:spPr>
          <a:xfrm>
            <a:off x="3215613" y="2828700"/>
            <a:ext cx="2722800" cy="1200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6600" b="1" i="1">
                <a:solidFill>
                  <a:srgbClr val="143673"/>
                </a:solidFill>
                <a:latin typeface="Calibri"/>
                <a:ea typeface="Calibri"/>
                <a:cs typeface="Calibri"/>
                <a:sym typeface="Calibri"/>
              </a:rPr>
              <a:t>PAUSE</a:t>
            </a:r>
            <a:endParaRPr sz="6600" b="1" i="1">
              <a:solidFill>
                <a:srgbClr val="143673"/>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g26059e6a4b2_0_77"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203" name="Google Shape;203;g26059e6a4b2_0_77"/>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204" name="Google Shape;204;g26059e6a4b2_0_77"/>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205" name="Google Shape;205;g26059e6a4b2_0_77"/>
          <p:cNvSpPr txBox="1"/>
          <p:nvPr/>
        </p:nvSpPr>
        <p:spPr>
          <a:xfrm>
            <a:off x="1456039" y="1663925"/>
            <a:ext cx="6061200" cy="1200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de-DE" sz="6600" b="1" i="1">
                <a:solidFill>
                  <a:srgbClr val="143673"/>
                </a:solidFill>
                <a:latin typeface="Calibri"/>
                <a:ea typeface="Calibri"/>
                <a:cs typeface="Calibri"/>
                <a:sym typeface="Calibri"/>
              </a:rPr>
              <a:t>LÖSUNGSRAUM</a:t>
            </a:r>
            <a:endParaRPr sz="6600" b="1" i="1">
              <a:solidFill>
                <a:srgbClr val="143673"/>
              </a:solidFill>
              <a:latin typeface="Calibri"/>
              <a:ea typeface="Calibri"/>
              <a:cs typeface="Calibri"/>
              <a:sym typeface="Calibri"/>
            </a:endParaRPr>
          </a:p>
        </p:txBody>
      </p:sp>
      <p:sp>
        <p:nvSpPr>
          <p:cNvPr id="206" name="Google Shape;206;g26059e6a4b2_0_77"/>
          <p:cNvSpPr txBox="1"/>
          <p:nvPr/>
        </p:nvSpPr>
        <p:spPr>
          <a:xfrm>
            <a:off x="2962325" y="5898600"/>
            <a:ext cx="6181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000">
                <a:solidFill>
                  <a:schemeClr val="dk1"/>
                </a:solidFill>
              </a:rPr>
              <a:t>Quelle: https://hpi.de/school-of-design-thinking/design-thinking/hintergrund/design-thinking-prozess.html</a:t>
            </a:r>
            <a:endParaRPr sz="1000">
              <a:solidFill>
                <a:schemeClr val="dk1"/>
              </a:solidFill>
            </a:endParaRPr>
          </a:p>
        </p:txBody>
      </p:sp>
      <p:pic>
        <p:nvPicPr>
          <p:cNvPr id="207" name="Google Shape;207;g26059e6a4b2_0_77"/>
          <p:cNvPicPr preferRelativeResize="0"/>
          <p:nvPr/>
        </p:nvPicPr>
        <p:blipFill>
          <a:blip r:embed="rId5">
            <a:alphaModFix/>
          </a:blip>
          <a:stretch>
            <a:fillRect/>
          </a:stretch>
        </p:blipFill>
        <p:spPr>
          <a:xfrm>
            <a:off x="785588" y="2922438"/>
            <a:ext cx="7743586" cy="2594925"/>
          </a:xfrm>
          <a:prstGeom prst="rect">
            <a:avLst/>
          </a:prstGeom>
          <a:noFill/>
          <a:ln>
            <a:noFill/>
          </a:ln>
        </p:spPr>
      </p:pic>
      <p:cxnSp>
        <p:nvCxnSpPr>
          <p:cNvPr id="208" name="Google Shape;208;g26059e6a4b2_0_77"/>
          <p:cNvCxnSpPr/>
          <p:nvPr/>
        </p:nvCxnSpPr>
        <p:spPr>
          <a:xfrm>
            <a:off x="4626650" y="5080888"/>
            <a:ext cx="3585600" cy="300"/>
          </a:xfrm>
          <a:prstGeom prst="straightConnector1">
            <a:avLst/>
          </a:prstGeom>
          <a:noFill/>
          <a:ln w="114300" cap="flat" cmpd="sng">
            <a:solidFill>
              <a:srgbClr val="FFFF00"/>
            </a:solidFill>
            <a:prstDash val="solid"/>
            <a:round/>
            <a:headEnd type="none" w="med" len="med"/>
            <a:tailEnd type="none" w="med" len="med"/>
          </a:ln>
        </p:spPr>
      </p:cxnSp>
      <p:cxnSp>
        <p:nvCxnSpPr>
          <p:cNvPr id="209" name="Google Shape;209;g26059e6a4b2_0_77"/>
          <p:cNvCxnSpPr/>
          <p:nvPr/>
        </p:nvCxnSpPr>
        <p:spPr>
          <a:xfrm rot="10800000" flipH="1">
            <a:off x="4612800" y="3302525"/>
            <a:ext cx="3599700" cy="46800"/>
          </a:xfrm>
          <a:prstGeom prst="straightConnector1">
            <a:avLst/>
          </a:prstGeom>
          <a:noFill/>
          <a:ln w="114300" cap="flat" cmpd="sng">
            <a:solidFill>
              <a:srgbClr val="FFFF00"/>
            </a:solidFill>
            <a:prstDash val="solid"/>
            <a:round/>
            <a:headEnd type="none" w="med" len="med"/>
            <a:tailEnd type="none" w="med" len="med"/>
          </a:ln>
        </p:spPr>
      </p:cxnSp>
      <p:cxnSp>
        <p:nvCxnSpPr>
          <p:cNvPr id="210" name="Google Shape;210;g26059e6a4b2_0_77"/>
          <p:cNvCxnSpPr/>
          <p:nvPr/>
        </p:nvCxnSpPr>
        <p:spPr>
          <a:xfrm>
            <a:off x="4655450" y="3302213"/>
            <a:ext cx="0" cy="1835400"/>
          </a:xfrm>
          <a:prstGeom prst="straightConnector1">
            <a:avLst/>
          </a:prstGeom>
          <a:noFill/>
          <a:ln w="114300" cap="flat" cmpd="sng">
            <a:solidFill>
              <a:srgbClr val="FFFF00"/>
            </a:solidFill>
            <a:prstDash val="solid"/>
            <a:round/>
            <a:headEnd type="none" w="med" len="med"/>
            <a:tailEnd type="none" w="med" len="med"/>
          </a:ln>
        </p:spPr>
      </p:cxnSp>
      <p:cxnSp>
        <p:nvCxnSpPr>
          <p:cNvPr id="211" name="Google Shape;211;g26059e6a4b2_0_77"/>
          <p:cNvCxnSpPr/>
          <p:nvPr/>
        </p:nvCxnSpPr>
        <p:spPr>
          <a:xfrm>
            <a:off x="8157513" y="3302213"/>
            <a:ext cx="0" cy="1835400"/>
          </a:xfrm>
          <a:prstGeom prst="straightConnector1">
            <a:avLst/>
          </a:prstGeom>
          <a:noFill/>
          <a:ln w="114300" cap="flat" cmpd="sng">
            <a:solidFill>
              <a:srgbClr val="FFFF00"/>
            </a:solidFill>
            <a:prstDash val="solid"/>
            <a:round/>
            <a:headEnd type="none" w="med" len="med"/>
            <a:tailEnd type="non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6" name="Google Shape;216;g296a6089133_0_55"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217" name="Google Shape;217;g296a6089133_0_55"/>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218" name="Google Shape;218;g296a6089133_0_55"/>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219" name="Google Shape;219;g296a6089133_0_55"/>
          <p:cNvSpPr txBox="1"/>
          <p:nvPr/>
        </p:nvSpPr>
        <p:spPr>
          <a:xfrm>
            <a:off x="398413" y="537975"/>
            <a:ext cx="2722800" cy="1200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6600" b="1">
              <a:latin typeface="Calibri"/>
              <a:ea typeface="Calibri"/>
              <a:cs typeface="Calibri"/>
              <a:sym typeface="Calibri"/>
            </a:endParaRPr>
          </a:p>
        </p:txBody>
      </p:sp>
      <p:sp>
        <p:nvSpPr>
          <p:cNvPr id="220" name="Google Shape;220;g296a6089133_0_55"/>
          <p:cNvSpPr txBox="1"/>
          <p:nvPr/>
        </p:nvSpPr>
        <p:spPr>
          <a:xfrm>
            <a:off x="398425" y="1314675"/>
            <a:ext cx="63288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Ideenfindung</a:t>
            </a:r>
            <a:endParaRPr sz="3200" b="1" u="sng">
              <a:solidFill>
                <a:srgbClr val="143673"/>
              </a:solidFill>
            </a:endParaRPr>
          </a:p>
        </p:txBody>
      </p:sp>
      <p:sp>
        <p:nvSpPr>
          <p:cNvPr id="221" name="Google Shape;221;g296a6089133_0_55"/>
          <p:cNvSpPr txBox="1"/>
          <p:nvPr/>
        </p:nvSpPr>
        <p:spPr>
          <a:xfrm>
            <a:off x="714250" y="2239500"/>
            <a:ext cx="65565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200">
              <a:solidFill>
                <a:schemeClr val="dk1"/>
              </a:solidFill>
              <a:latin typeface="Calibri"/>
              <a:ea typeface="Calibri"/>
              <a:cs typeface="Calibri"/>
              <a:sym typeface="Calibri"/>
            </a:endParaRPr>
          </a:p>
        </p:txBody>
      </p:sp>
      <p:sp>
        <p:nvSpPr>
          <p:cNvPr id="222" name="Google Shape;222;g296a6089133_0_55"/>
          <p:cNvSpPr txBox="1"/>
          <p:nvPr/>
        </p:nvSpPr>
        <p:spPr>
          <a:xfrm>
            <a:off x="472375" y="2301000"/>
            <a:ext cx="7353300" cy="31401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Clr>
                <a:srgbClr val="143673"/>
              </a:buClr>
              <a:buSzPts val="2400"/>
              <a:buChar char="●"/>
            </a:pPr>
            <a:r>
              <a:rPr lang="de-DE" sz="2400">
                <a:solidFill>
                  <a:srgbClr val="143673"/>
                </a:solidFill>
              </a:rPr>
              <a:t>erst mal sind alle Ideen willkommen (kein Realismuscheck, keine Kritik)</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auf die Ideen der Anderen aufbauen “yes, and” und Begeisterung entwickeln (“dream big”)</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nicht zu sehr in Ideen verlieben (“be prepared to kill your darlings”)</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Ideen möglichst konkret aufschreiben oder malen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Ziel: </a:t>
            </a:r>
            <a:r>
              <a:rPr lang="de-DE" sz="2400" u="sng">
                <a:solidFill>
                  <a:srgbClr val="143673"/>
                </a:solidFill>
              </a:rPr>
              <a:t>viele </a:t>
            </a:r>
            <a:r>
              <a:rPr lang="de-DE" sz="2400">
                <a:solidFill>
                  <a:srgbClr val="143673"/>
                </a:solidFill>
              </a:rPr>
              <a:t>Ideen</a:t>
            </a:r>
            <a:endParaRPr sz="2400">
              <a:solidFill>
                <a:srgbClr val="143673"/>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g26059e6a4b2_0_3"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228" name="Google Shape;228;g26059e6a4b2_0_3"/>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229" name="Google Shape;229;g26059e6a4b2_0_3"/>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230" name="Google Shape;230;g26059e6a4b2_0_3"/>
          <p:cNvSpPr txBox="1"/>
          <p:nvPr/>
        </p:nvSpPr>
        <p:spPr>
          <a:xfrm>
            <a:off x="374000" y="1257775"/>
            <a:ext cx="76377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Brainstorming Runde 1 </a:t>
            </a:r>
            <a:r>
              <a:rPr lang="de-DE" sz="3200" b="1" i="1" u="sng">
                <a:solidFill>
                  <a:srgbClr val="143673"/>
                </a:solidFill>
              </a:rPr>
              <a:t>(15 Min.)</a:t>
            </a:r>
            <a:endParaRPr sz="3200" b="1" i="1" u="sng">
              <a:solidFill>
                <a:srgbClr val="143673"/>
              </a:solidFill>
            </a:endParaRPr>
          </a:p>
        </p:txBody>
      </p:sp>
      <p:sp>
        <p:nvSpPr>
          <p:cNvPr id="231" name="Google Shape;231;g26059e6a4b2_0_3"/>
          <p:cNvSpPr/>
          <p:nvPr/>
        </p:nvSpPr>
        <p:spPr>
          <a:xfrm flipH="1">
            <a:off x="6283975" y="3790338"/>
            <a:ext cx="2361900" cy="1380000"/>
          </a:xfrm>
          <a:prstGeom prst="wedgeRoundRectCallout">
            <a:avLst>
              <a:gd name="adj1" fmla="val -20833"/>
              <a:gd name="adj2" fmla="val 62500"/>
              <a:gd name="adj3" fmla="val 0"/>
            </a:avLst>
          </a:prstGeom>
          <a:solidFill>
            <a:srgbClr val="CC412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600"/>
              <a:t>Was würde Louisa Neubauer tun?</a:t>
            </a:r>
            <a:endParaRPr sz="1600"/>
          </a:p>
        </p:txBody>
      </p:sp>
      <p:sp>
        <p:nvSpPr>
          <p:cNvPr id="232" name="Google Shape;232;g26059e6a4b2_0_3"/>
          <p:cNvSpPr/>
          <p:nvPr/>
        </p:nvSpPr>
        <p:spPr>
          <a:xfrm>
            <a:off x="159350" y="3991488"/>
            <a:ext cx="2105700" cy="1380000"/>
          </a:xfrm>
          <a:prstGeom prst="wedgeRoundRectCallout">
            <a:avLst>
              <a:gd name="adj1" fmla="val -20833"/>
              <a:gd name="adj2" fmla="val 62500"/>
              <a:gd name="adj3" fmla="val 0"/>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600"/>
              <a:t>Was würde Olaf Scholz tun?</a:t>
            </a:r>
            <a:endParaRPr sz="1600"/>
          </a:p>
        </p:txBody>
      </p:sp>
      <p:sp>
        <p:nvSpPr>
          <p:cNvPr id="233" name="Google Shape;233;g26059e6a4b2_0_3"/>
          <p:cNvSpPr/>
          <p:nvPr/>
        </p:nvSpPr>
        <p:spPr>
          <a:xfrm flipH="1">
            <a:off x="3407225" y="3051938"/>
            <a:ext cx="2703300" cy="1266300"/>
          </a:xfrm>
          <a:prstGeom prst="wedgeEllipseCallout">
            <a:avLst>
              <a:gd name="adj1" fmla="val -20833"/>
              <a:gd name="adj2" fmla="val 62500"/>
            </a:avLst>
          </a:prstGeom>
          <a:solidFill>
            <a:srgbClr val="8E7CC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600"/>
              <a:t>Was würde Elon Musk tun?</a:t>
            </a:r>
            <a:endParaRPr sz="1600"/>
          </a:p>
        </p:txBody>
      </p:sp>
      <p:sp>
        <p:nvSpPr>
          <p:cNvPr id="234" name="Google Shape;234;g26059e6a4b2_0_3"/>
          <p:cNvSpPr/>
          <p:nvPr/>
        </p:nvSpPr>
        <p:spPr>
          <a:xfrm>
            <a:off x="2592375" y="4431225"/>
            <a:ext cx="2589600" cy="1536600"/>
          </a:xfrm>
          <a:prstGeom prst="wedgeEllipseCallout">
            <a:avLst>
              <a:gd name="adj1" fmla="val -20833"/>
              <a:gd name="adj2" fmla="val 62500"/>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600"/>
              <a:t>Was würde Darth Vader tun?</a:t>
            </a:r>
            <a:endParaRPr sz="1600"/>
          </a:p>
        </p:txBody>
      </p:sp>
      <p:sp>
        <p:nvSpPr>
          <p:cNvPr id="235" name="Google Shape;235;g26059e6a4b2_0_3"/>
          <p:cNvSpPr/>
          <p:nvPr/>
        </p:nvSpPr>
        <p:spPr>
          <a:xfrm flipH="1">
            <a:off x="739875" y="2083000"/>
            <a:ext cx="2493900" cy="1536600"/>
          </a:xfrm>
          <a:prstGeom prst="cloudCallout">
            <a:avLst>
              <a:gd name="adj1" fmla="val -20833"/>
              <a:gd name="adj2" fmla="val 62500"/>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600"/>
              <a:t>Was würde Hannah Arendt tun?</a:t>
            </a:r>
            <a:endParaRPr sz="1600"/>
          </a:p>
        </p:txBody>
      </p:sp>
      <p:sp>
        <p:nvSpPr>
          <p:cNvPr id="236" name="Google Shape;236;g26059e6a4b2_0_3"/>
          <p:cNvSpPr/>
          <p:nvPr/>
        </p:nvSpPr>
        <p:spPr>
          <a:xfrm>
            <a:off x="5625650" y="1877350"/>
            <a:ext cx="2771700" cy="1536600"/>
          </a:xfrm>
          <a:prstGeom prst="cloudCallout">
            <a:avLst>
              <a:gd name="adj1" fmla="val -20833"/>
              <a:gd name="adj2" fmla="val 62500"/>
            </a:avLst>
          </a:prstGeom>
          <a:solidFill>
            <a:srgbClr val="C27BA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de-DE" sz="1600"/>
              <a:t>Was würde Pippi Langstrumpf tun?</a:t>
            </a:r>
            <a:endParaRPr sz="1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g26059e6a4b2_0_14"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242" name="Google Shape;242;g26059e6a4b2_0_14"/>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243" name="Google Shape;243;g26059e6a4b2_0_14"/>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244" name="Google Shape;244;g26059e6a4b2_0_14"/>
          <p:cNvSpPr txBox="1"/>
          <p:nvPr/>
        </p:nvSpPr>
        <p:spPr>
          <a:xfrm>
            <a:off x="302875" y="1215075"/>
            <a:ext cx="76377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Brainstorming Runde 2 </a:t>
            </a:r>
            <a:r>
              <a:rPr lang="de-DE" sz="3200" b="1" i="1" u="sng">
                <a:solidFill>
                  <a:srgbClr val="143673"/>
                </a:solidFill>
              </a:rPr>
              <a:t>(20 Min.)</a:t>
            </a:r>
            <a:endParaRPr sz="3200" b="1" u="sng">
              <a:solidFill>
                <a:srgbClr val="143673"/>
              </a:solidFill>
            </a:endParaRPr>
          </a:p>
        </p:txBody>
      </p:sp>
      <p:sp>
        <p:nvSpPr>
          <p:cNvPr id="245" name="Google Shape;245;g26059e6a4b2_0_14"/>
          <p:cNvSpPr/>
          <p:nvPr/>
        </p:nvSpPr>
        <p:spPr>
          <a:xfrm>
            <a:off x="665625" y="3157800"/>
            <a:ext cx="1679100" cy="1365900"/>
          </a:xfrm>
          <a:prstGeom prst="rect">
            <a:avLst/>
          </a:prstGeom>
          <a:solidFill>
            <a:srgbClr val="76A5A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46" name="Google Shape;246;g26059e6a4b2_0_14"/>
          <p:cNvSpPr/>
          <p:nvPr/>
        </p:nvSpPr>
        <p:spPr>
          <a:xfrm>
            <a:off x="741825" y="3081600"/>
            <a:ext cx="1679100" cy="1365900"/>
          </a:xfrm>
          <a:prstGeom prst="rect">
            <a:avLst/>
          </a:prstGeom>
          <a:solidFill>
            <a:srgbClr val="76A5A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47" name="Google Shape;247;g26059e6a4b2_0_14"/>
          <p:cNvSpPr/>
          <p:nvPr/>
        </p:nvSpPr>
        <p:spPr>
          <a:xfrm>
            <a:off x="818025" y="3005400"/>
            <a:ext cx="1679100" cy="1365900"/>
          </a:xfrm>
          <a:prstGeom prst="rect">
            <a:avLst/>
          </a:prstGeom>
          <a:solidFill>
            <a:srgbClr val="76A5A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48" name="Google Shape;248;g26059e6a4b2_0_14"/>
          <p:cNvSpPr/>
          <p:nvPr/>
        </p:nvSpPr>
        <p:spPr>
          <a:xfrm>
            <a:off x="894225" y="2929200"/>
            <a:ext cx="1679100" cy="1365900"/>
          </a:xfrm>
          <a:prstGeom prst="rect">
            <a:avLst/>
          </a:prstGeom>
          <a:solidFill>
            <a:srgbClr val="76A5A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49" name="Google Shape;249;g26059e6a4b2_0_14"/>
          <p:cNvSpPr/>
          <p:nvPr/>
        </p:nvSpPr>
        <p:spPr>
          <a:xfrm>
            <a:off x="970425" y="2853000"/>
            <a:ext cx="1679100" cy="1365900"/>
          </a:xfrm>
          <a:prstGeom prst="rect">
            <a:avLst/>
          </a:prstGeom>
          <a:solidFill>
            <a:srgbClr val="76A5A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50" name="Google Shape;250;g26059e6a4b2_0_14"/>
          <p:cNvSpPr/>
          <p:nvPr/>
        </p:nvSpPr>
        <p:spPr>
          <a:xfrm>
            <a:off x="1046625" y="2776800"/>
            <a:ext cx="1679100" cy="1365900"/>
          </a:xfrm>
          <a:prstGeom prst="rect">
            <a:avLst/>
          </a:prstGeom>
          <a:solidFill>
            <a:srgbClr val="76A5A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51" name="Google Shape;251;g26059e6a4b2_0_14"/>
          <p:cNvSpPr/>
          <p:nvPr/>
        </p:nvSpPr>
        <p:spPr>
          <a:xfrm>
            <a:off x="1122825" y="2700600"/>
            <a:ext cx="1679100" cy="1365900"/>
          </a:xfrm>
          <a:prstGeom prst="rect">
            <a:avLst/>
          </a:prstGeom>
          <a:solidFill>
            <a:srgbClr val="76A5A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52" name="Google Shape;252;g26059e6a4b2_0_14"/>
          <p:cNvSpPr/>
          <p:nvPr/>
        </p:nvSpPr>
        <p:spPr>
          <a:xfrm>
            <a:off x="1199025" y="2624400"/>
            <a:ext cx="1679100" cy="1365900"/>
          </a:xfrm>
          <a:prstGeom prst="rect">
            <a:avLst/>
          </a:prstGeom>
          <a:solidFill>
            <a:srgbClr val="76A5A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53" name="Google Shape;253;g26059e6a4b2_0_14"/>
          <p:cNvSpPr txBox="1"/>
          <p:nvPr/>
        </p:nvSpPr>
        <p:spPr>
          <a:xfrm>
            <a:off x="3759100" y="2195913"/>
            <a:ext cx="4737900" cy="35094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Clr>
                <a:srgbClr val="143673"/>
              </a:buClr>
              <a:buSzPts val="2400"/>
              <a:buChar char="●"/>
            </a:pPr>
            <a:r>
              <a:rPr lang="de-DE" sz="2400">
                <a:solidFill>
                  <a:srgbClr val="143673"/>
                </a:solidFill>
              </a:rPr>
              <a:t>Stillarbeit</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auf den Ideen der Anderen aufbauen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Ideen kombinieren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keine Kritik, kein “Aber”</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möglichst konkret formulieren, wenn möglich skizzieren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im Raum bewegen, Objekte nutzen</a:t>
            </a:r>
            <a:endParaRPr sz="2400">
              <a:solidFill>
                <a:srgbClr val="143673"/>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g26059e6a4b2_0_22"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259" name="Google Shape;259;g26059e6a4b2_0_22"/>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260" name="Google Shape;260;g26059e6a4b2_0_22"/>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261" name="Google Shape;261;g26059e6a4b2_0_22"/>
          <p:cNvSpPr txBox="1"/>
          <p:nvPr/>
        </p:nvSpPr>
        <p:spPr>
          <a:xfrm>
            <a:off x="558988" y="1299850"/>
            <a:ext cx="76377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Prototypen</a:t>
            </a:r>
            <a:endParaRPr sz="3200" b="1" u="sng">
              <a:solidFill>
                <a:srgbClr val="143673"/>
              </a:solidFill>
            </a:endParaRPr>
          </a:p>
        </p:txBody>
      </p:sp>
      <p:sp>
        <p:nvSpPr>
          <p:cNvPr id="262" name="Google Shape;262;g26059e6a4b2_0_22"/>
          <p:cNvSpPr txBox="1"/>
          <p:nvPr/>
        </p:nvSpPr>
        <p:spPr>
          <a:xfrm>
            <a:off x="758175" y="2182575"/>
            <a:ext cx="7637700" cy="35094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Clr>
                <a:srgbClr val="143673"/>
              </a:buClr>
              <a:buSzPts val="2400"/>
              <a:buChar char="-"/>
            </a:pPr>
            <a:r>
              <a:rPr lang="de-DE" sz="2400">
                <a:solidFill>
                  <a:srgbClr val="143673"/>
                </a:solidFill>
              </a:rPr>
              <a:t>Idee konkret machen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gemeinsames Verständnis der Idee entwickeln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dabei kommen Fragen, Missverständnisse oder weitere Ideen auf -&gt; das ist willkommen!</a:t>
            </a:r>
            <a:endParaRPr sz="2400">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Realität und Kritik dürfen mitreden, aber der Fokus muss darauf liegen, am Ende einen Prototypen zu haben -&gt; nicht diskutieren, sondern </a:t>
            </a:r>
            <a:r>
              <a:rPr lang="de-DE" sz="2400" u="sng">
                <a:solidFill>
                  <a:srgbClr val="143673"/>
                </a:solidFill>
              </a:rPr>
              <a:t>tun</a:t>
            </a:r>
            <a:endParaRPr sz="2400" u="sng">
              <a:solidFill>
                <a:srgbClr val="143673"/>
              </a:solidFill>
            </a:endParaRPr>
          </a:p>
          <a:p>
            <a:pPr marL="457200" lvl="0" indent="-381000" algn="l" rtl="0">
              <a:spcBef>
                <a:spcPts val="0"/>
              </a:spcBef>
              <a:spcAft>
                <a:spcPts val="0"/>
              </a:spcAft>
              <a:buClr>
                <a:srgbClr val="143673"/>
              </a:buClr>
              <a:buSzPts val="2400"/>
              <a:buChar char="-"/>
            </a:pPr>
            <a:r>
              <a:rPr lang="de-DE" sz="2400">
                <a:solidFill>
                  <a:srgbClr val="143673"/>
                </a:solidFill>
              </a:rPr>
              <a:t>Methoden: skizzieren, Rollenspiele oder basteln (physisch oder digital z.B. mit Wireframes)</a:t>
            </a:r>
            <a:endParaRPr sz="2400">
              <a:solidFill>
                <a:srgbClr val="143673"/>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g29aaa962a54_1_78"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268" name="Google Shape;268;g29aaa962a54_1_78"/>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269" name="Google Shape;269;g29aaa962a54_1_78"/>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270" name="Google Shape;270;g29aaa962a54_1_78"/>
          <p:cNvSpPr txBox="1"/>
          <p:nvPr/>
        </p:nvSpPr>
        <p:spPr>
          <a:xfrm>
            <a:off x="558988" y="1299850"/>
            <a:ext cx="76377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Beispiele</a:t>
            </a:r>
            <a:endParaRPr sz="3200" b="1" u="sng">
              <a:solidFill>
                <a:srgbClr val="143673"/>
              </a:solidFill>
            </a:endParaRPr>
          </a:p>
        </p:txBody>
      </p:sp>
      <p:sp>
        <p:nvSpPr>
          <p:cNvPr id="271" name="Google Shape;271;g29aaa962a54_1_78"/>
          <p:cNvSpPr txBox="1"/>
          <p:nvPr/>
        </p:nvSpPr>
        <p:spPr>
          <a:xfrm>
            <a:off x="4393688" y="5826563"/>
            <a:ext cx="4507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de-DE" sz="1000" b="1" i="1" u="sng">
                <a:solidFill>
                  <a:srgbClr val="143673"/>
                </a:solidFill>
              </a:rPr>
              <a:t>https://bootcamp.uxdesign.cc/the-prototyping-process-e815420f51eb</a:t>
            </a:r>
            <a:endParaRPr sz="1000">
              <a:solidFill>
                <a:schemeClr val="dk1"/>
              </a:solidFill>
            </a:endParaRPr>
          </a:p>
        </p:txBody>
      </p:sp>
      <p:pic>
        <p:nvPicPr>
          <p:cNvPr id="272" name="Google Shape;272;g29aaa962a54_1_78"/>
          <p:cNvPicPr preferRelativeResize="0"/>
          <p:nvPr/>
        </p:nvPicPr>
        <p:blipFill>
          <a:blip r:embed="rId5">
            <a:alphaModFix/>
          </a:blip>
          <a:stretch>
            <a:fillRect/>
          </a:stretch>
        </p:blipFill>
        <p:spPr>
          <a:xfrm>
            <a:off x="99200" y="2115274"/>
            <a:ext cx="5296149" cy="2980999"/>
          </a:xfrm>
          <a:prstGeom prst="rect">
            <a:avLst/>
          </a:prstGeom>
          <a:noFill/>
          <a:ln>
            <a:noFill/>
          </a:ln>
        </p:spPr>
      </p:pic>
      <p:pic>
        <p:nvPicPr>
          <p:cNvPr id="273" name="Google Shape;273;g29aaa962a54_1_78"/>
          <p:cNvPicPr preferRelativeResize="0"/>
          <p:nvPr/>
        </p:nvPicPr>
        <p:blipFill>
          <a:blip r:embed="rId6">
            <a:alphaModFix/>
          </a:blip>
          <a:stretch>
            <a:fillRect/>
          </a:stretch>
        </p:blipFill>
        <p:spPr>
          <a:xfrm>
            <a:off x="4436126" y="2623675"/>
            <a:ext cx="4270525" cy="3202902"/>
          </a:xfrm>
          <a:prstGeom prst="rect">
            <a:avLst/>
          </a:prstGeom>
          <a:noFill/>
          <a:ln>
            <a:noFill/>
          </a:ln>
        </p:spPr>
      </p:pic>
      <p:sp>
        <p:nvSpPr>
          <p:cNvPr id="274" name="Google Shape;274;g29aaa962a54_1_78"/>
          <p:cNvSpPr txBox="1"/>
          <p:nvPr/>
        </p:nvSpPr>
        <p:spPr>
          <a:xfrm>
            <a:off x="99200" y="5096275"/>
            <a:ext cx="3542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000">
                <a:solidFill>
                  <a:schemeClr val="dk1"/>
                </a:solidFill>
              </a:rPr>
              <a:t>https://www.workshopper.com/post/design-thinking-phase-4-everything-you-need-to-know-about-prototyping</a:t>
            </a:r>
            <a:endParaRPr sz="10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pic>
        <p:nvPicPr>
          <p:cNvPr id="279" name="Google Shape;279;g26059e6a4b2_0_31"/>
          <p:cNvPicPr preferRelativeResize="0"/>
          <p:nvPr/>
        </p:nvPicPr>
        <p:blipFill>
          <a:blip r:embed="rId3">
            <a:alphaModFix/>
          </a:blip>
          <a:stretch>
            <a:fillRect/>
          </a:stretch>
        </p:blipFill>
        <p:spPr>
          <a:xfrm>
            <a:off x="79525" y="345025"/>
            <a:ext cx="8984951" cy="5892275"/>
          </a:xfrm>
          <a:prstGeom prst="rect">
            <a:avLst/>
          </a:prstGeom>
          <a:noFill/>
          <a:ln>
            <a:noFill/>
          </a:ln>
        </p:spPr>
      </p:pic>
      <p:pic>
        <p:nvPicPr>
          <p:cNvPr id="280" name="Google Shape;280;g26059e6a4b2_0_31" descr="verlauf1-1.jpg"/>
          <p:cNvPicPr preferRelativeResize="0"/>
          <p:nvPr/>
        </p:nvPicPr>
        <p:blipFill rotWithShape="1">
          <a:blip r:embed="rId4">
            <a:alphaModFix/>
          </a:blip>
          <a:srcRect/>
          <a:stretch/>
        </p:blipFill>
        <p:spPr>
          <a:xfrm>
            <a:off x="0" y="6237312"/>
            <a:ext cx="9154017" cy="613770"/>
          </a:xfrm>
          <a:prstGeom prst="rect">
            <a:avLst/>
          </a:prstGeom>
          <a:noFill/>
          <a:ln>
            <a:noFill/>
          </a:ln>
        </p:spPr>
      </p:pic>
      <p:sp>
        <p:nvSpPr>
          <p:cNvPr id="281" name="Google Shape;281;g26059e6a4b2_0_31"/>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g29aaa962a54_1_71"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287" name="Google Shape;287;g29aaa962a54_1_71"/>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288" name="Google Shape;288;g29aaa962a54_1_71"/>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289" name="Google Shape;289;g29aaa962a54_1_71"/>
          <p:cNvSpPr txBox="1"/>
          <p:nvPr/>
        </p:nvSpPr>
        <p:spPr>
          <a:xfrm>
            <a:off x="1419813" y="1897225"/>
            <a:ext cx="6314400" cy="363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a:solidFill>
                  <a:schemeClr val="dk1"/>
                </a:solidFill>
                <a:latin typeface="Calibri"/>
                <a:ea typeface="Calibri"/>
                <a:cs typeface="Calibri"/>
                <a:sym typeface="Calibri"/>
              </a:rPr>
              <a:t>Gruppenarbeit:</a:t>
            </a:r>
            <a:endParaRPr sz="3200" b="1">
              <a:solidFill>
                <a:schemeClr val="dk1"/>
              </a:solidFill>
              <a:latin typeface="Calibri"/>
              <a:ea typeface="Calibri"/>
              <a:cs typeface="Calibri"/>
              <a:sym typeface="Calibri"/>
            </a:endParaRPr>
          </a:p>
          <a:p>
            <a:pPr marL="457200" lvl="0" indent="-431800" algn="l" rtl="0">
              <a:spcBef>
                <a:spcPts val="0"/>
              </a:spcBef>
              <a:spcAft>
                <a:spcPts val="0"/>
              </a:spcAft>
              <a:buClr>
                <a:schemeClr val="dk1"/>
              </a:buClr>
              <a:buSzPts val="3200"/>
              <a:buFont typeface="Calibri"/>
              <a:buChar char="-"/>
            </a:pPr>
            <a:r>
              <a:rPr lang="de-DE" sz="3200">
                <a:solidFill>
                  <a:schemeClr val="dk1"/>
                </a:solidFill>
                <a:latin typeface="Calibri"/>
                <a:ea typeface="Calibri"/>
                <a:cs typeface="Calibri"/>
                <a:sym typeface="Calibri"/>
              </a:rPr>
              <a:t>stimmt über eine Idee ab, mit der ihr weiterarbeiten wollt (jede*r 3 Stimmen)</a:t>
            </a:r>
            <a:endParaRPr sz="3200">
              <a:solidFill>
                <a:schemeClr val="dk1"/>
              </a:solidFill>
              <a:latin typeface="Calibri"/>
              <a:ea typeface="Calibri"/>
              <a:cs typeface="Calibri"/>
              <a:sym typeface="Calibri"/>
            </a:endParaRPr>
          </a:p>
          <a:p>
            <a:pPr marL="457200" lvl="0" indent="-431800" algn="l" rtl="0">
              <a:spcBef>
                <a:spcPts val="0"/>
              </a:spcBef>
              <a:spcAft>
                <a:spcPts val="0"/>
              </a:spcAft>
              <a:buClr>
                <a:schemeClr val="dk1"/>
              </a:buClr>
              <a:buSzPts val="3200"/>
              <a:buFont typeface="Calibri"/>
              <a:buChar char="-"/>
            </a:pPr>
            <a:r>
              <a:rPr lang="de-DE" sz="3200">
                <a:solidFill>
                  <a:schemeClr val="dk1"/>
                </a:solidFill>
                <a:latin typeface="Calibri"/>
                <a:ea typeface="Calibri"/>
                <a:cs typeface="Calibri"/>
                <a:sym typeface="Calibri"/>
              </a:rPr>
              <a:t>füllt die idea napkin aus</a:t>
            </a:r>
            <a:endParaRPr sz="3200">
              <a:solidFill>
                <a:schemeClr val="dk1"/>
              </a:solidFill>
              <a:latin typeface="Calibri"/>
              <a:ea typeface="Calibri"/>
              <a:cs typeface="Calibri"/>
              <a:sym typeface="Calibri"/>
            </a:endParaRPr>
          </a:p>
          <a:p>
            <a:pPr marL="0" lvl="0" indent="0" algn="l" rtl="0">
              <a:spcBef>
                <a:spcPts val="0"/>
              </a:spcBef>
              <a:spcAft>
                <a:spcPts val="0"/>
              </a:spcAft>
              <a:buNone/>
            </a:pPr>
            <a:endParaRPr sz="3200">
              <a:solidFill>
                <a:schemeClr val="dk1"/>
              </a:solidFill>
              <a:latin typeface="Calibri"/>
              <a:ea typeface="Calibri"/>
              <a:cs typeface="Calibri"/>
              <a:sym typeface="Calibri"/>
            </a:endParaRPr>
          </a:p>
          <a:p>
            <a:pPr marL="0" lvl="0" indent="0" algn="l" rtl="0">
              <a:spcBef>
                <a:spcPts val="0"/>
              </a:spcBef>
              <a:spcAft>
                <a:spcPts val="0"/>
              </a:spcAft>
              <a:buNone/>
            </a:pPr>
            <a:r>
              <a:rPr lang="de-DE" sz="3200" i="1">
                <a:solidFill>
                  <a:schemeClr val="dk1"/>
                </a:solidFill>
              </a:rPr>
              <a:t>Ihr habt Zeit bis 16:50 Uhr.</a:t>
            </a:r>
            <a:endParaRPr sz="3200" i="1">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g26059e6a4b2_0_41"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295" name="Google Shape;295;g26059e6a4b2_0_41"/>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296" name="Google Shape;296;g26059e6a4b2_0_41"/>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297" name="Google Shape;297;g26059e6a4b2_0_41"/>
          <p:cNvSpPr txBox="1"/>
          <p:nvPr/>
        </p:nvSpPr>
        <p:spPr>
          <a:xfrm>
            <a:off x="658563" y="986825"/>
            <a:ext cx="76377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Testen</a:t>
            </a:r>
            <a:endParaRPr sz="3200" b="1" u="sng">
              <a:solidFill>
                <a:srgbClr val="143673"/>
              </a:solidFill>
            </a:endParaRPr>
          </a:p>
        </p:txBody>
      </p:sp>
      <p:sp>
        <p:nvSpPr>
          <p:cNvPr id="298" name="Google Shape;298;g26059e6a4b2_0_41"/>
          <p:cNvSpPr txBox="1"/>
          <p:nvPr/>
        </p:nvSpPr>
        <p:spPr>
          <a:xfrm>
            <a:off x="658575" y="2068750"/>
            <a:ext cx="7881300" cy="3263100"/>
          </a:xfrm>
          <a:prstGeom prst="rect">
            <a:avLst/>
          </a:prstGeom>
          <a:noFill/>
          <a:ln>
            <a:noFill/>
          </a:ln>
        </p:spPr>
        <p:txBody>
          <a:bodyPr spcFirstLastPara="1" wrap="square" lIns="91425" tIns="91425" rIns="91425" bIns="91425" anchor="t" anchorCtr="0">
            <a:spAutoFit/>
          </a:bodyPr>
          <a:lstStyle/>
          <a:p>
            <a:pPr marL="457200" lvl="0" indent="-387350" algn="l" rtl="0">
              <a:spcBef>
                <a:spcPts val="0"/>
              </a:spcBef>
              <a:spcAft>
                <a:spcPts val="0"/>
              </a:spcAft>
              <a:buClr>
                <a:srgbClr val="143673"/>
              </a:buClr>
              <a:buSzPts val="2500"/>
              <a:buChar char="●"/>
            </a:pPr>
            <a:r>
              <a:rPr lang="de-DE" sz="2500">
                <a:solidFill>
                  <a:srgbClr val="143673"/>
                </a:solidFill>
              </a:rPr>
              <a:t>herausfinden, welche Vorstellungen, Assoziationen und Fragen bei anderen Menschen entstehen</a:t>
            </a:r>
            <a:endParaRPr sz="2500">
              <a:solidFill>
                <a:srgbClr val="143673"/>
              </a:solidFill>
            </a:endParaRPr>
          </a:p>
          <a:p>
            <a:pPr marL="457200" lvl="0" indent="-387350" algn="l" rtl="0">
              <a:spcBef>
                <a:spcPts val="0"/>
              </a:spcBef>
              <a:spcAft>
                <a:spcPts val="0"/>
              </a:spcAft>
              <a:buClr>
                <a:srgbClr val="143673"/>
              </a:buClr>
              <a:buSzPts val="2500"/>
              <a:buChar char="●"/>
            </a:pPr>
            <a:r>
              <a:rPr lang="de-DE" sz="2500">
                <a:solidFill>
                  <a:srgbClr val="143673"/>
                </a:solidFill>
              </a:rPr>
              <a:t>Test möglichst als Simulation, Tester*innen den Prozess durchlaufen lassen und bitten, alle Gedanken laut auszusprechen</a:t>
            </a:r>
            <a:endParaRPr sz="2500">
              <a:solidFill>
                <a:srgbClr val="143673"/>
              </a:solidFill>
            </a:endParaRPr>
          </a:p>
          <a:p>
            <a:pPr marL="457200" lvl="0" indent="-387350" algn="l" rtl="0">
              <a:spcBef>
                <a:spcPts val="0"/>
              </a:spcBef>
              <a:spcAft>
                <a:spcPts val="0"/>
              </a:spcAft>
              <a:buClr>
                <a:srgbClr val="143673"/>
              </a:buClr>
              <a:buSzPts val="2500"/>
              <a:buChar char="●"/>
            </a:pPr>
            <a:r>
              <a:rPr lang="de-DE" sz="2500">
                <a:solidFill>
                  <a:srgbClr val="143673"/>
                </a:solidFill>
              </a:rPr>
              <a:t>aus dem Beobachteten und Feedback lernen und Prototypen entsprechend weiterentwickeln</a:t>
            </a:r>
            <a:endParaRPr sz="2500">
              <a:solidFill>
                <a:srgbClr val="143673"/>
              </a:solidFill>
            </a:endParaRPr>
          </a:p>
          <a:p>
            <a:pPr marL="457200" lvl="0" indent="-387350" algn="l" rtl="0">
              <a:spcBef>
                <a:spcPts val="0"/>
              </a:spcBef>
              <a:spcAft>
                <a:spcPts val="0"/>
              </a:spcAft>
              <a:buClr>
                <a:srgbClr val="143673"/>
              </a:buClr>
              <a:buSzPts val="2500"/>
              <a:buChar char="●"/>
            </a:pPr>
            <a:r>
              <a:rPr lang="de-DE" sz="2500">
                <a:solidFill>
                  <a:srgbClr val="143673"/>
                </a:solidFill>
              </a:rPr>
              <a:t>Zielgruppe beim Testen beachten</a:t>
            </a:r>
            <a:endParaRPr sz="2500">
              <a:solidFill>
                <a:srgbClr val="143673"/>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303" name="Google Shape;303;g26059e6a4b2_0_118" descr="verlauf1-1.jpg"/>
          <p:cNvPicPr preferRelativeResize="0"/>
          <p:nvPr/>
        </p:nvPicPr>
        <p:blipFill rotWithShape="1">
          <a:blip r:embed="rId3">
            <a:alphaModFix/>
          </a:blip>
          <a:srcRect/>
          <a:stretch/>
        </p:blipFill>
        <p:spPr>
          <a:xfrm>
            <a:off x="0" y="6237312"/>
            <a:ext cx="9154017" cy="613770"/>
          </a:xfrm>
          <a:prstGeom prst="rect">
            <a:avLst/>
          </a:prstGeom>
          <a:noFill/>
          <a:ln>
            <a:noFill/>
          </a:ln>
        </p:spPr>
      </p:pic>
      <p:pic>
        <p:nvPicPr>
          <p:cNvPr id="304" name="Google Shape;304;g26059e6a4b2_0_118"/>
          <p:cNvPicPr preferRelativeResize="0"/>
          <p:nvPr/>
        </p:nvPicPr>
        <p:blipFill rotWithShape="1">
          <a:blip r:embed="rId4">
            <a:alphaModFix/>
          </a:blip>
          <a:srcRect/>
          <a:stretch/>
        </p:blipFill>
        <p:spPr>
          <a:xfrm>
            <a:off x="6655842" y="80663"/>
            <a:ext cx="2231904" cy="1583273"/>
          </a:xfrm>
          <a:prstGeom prst="rect">
            <a:avLst/>
          </a:prstGeom>
          <a:noFill/>
          <a:ln>
            <a:noFill/>
          </a:ln>
        </p:spPr>
      </p:pic>
      <p:sp>
        <p:nvSpPr>
          <p:cNvPr id="305" name="Google Shape;305;g26059e6a4b2_0_118"/>
          <p:cNvSpPr txBox="1"/>
          <p:nvPr/>
        </p:nvSpPr>
        <p:spPr>
          <a:xfrm>
            <a:off x="6372200" y="6309320"/>
            <a:ext cx="24939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sp>
        <p:nvSpPr>
          <p:cNvPr id="306" name="Google Shape;306;g26059e6a4b2_0_118"/>
          <p:cNvSpPr txBox="1"/>
          <p:nvPr/>
        </p:nvSpPr>
        <p:spPr>
          <a:xfrm>
            <a:off x="658563" y="1314075"/>
            <a:ext cx="76377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3200" b="1" u="sng">
                <a:solidFill>
                  <a:srgbClr val="143673"/>
                </a:solidFill>
              </a:rPr>
              <a:t>Abschlussrunde im Plenum</a:t>
            </a:r>
            <a:endParaRPr sz="3200" b="1" u="sng">
              <a:solidFill>
                <a:srgbClr val="143673"/>
              </a:solidFill>
            </a:endParaRPr>
          </a:p>
        </p:txBody>
      </p:sp>
      <p:sp>
        <p:nvSpPr>
          <p:cNvPr id="307" name="Google Shape;307;g26059e6a4b2_0_118"/>
          <p:cNvSpPr txBox="1"/>
          <p:nvPr/>
        </p:nvSpPr>
        <p:spPr>
          <a:xfrm>
            <a:off x="2656425" y="3076950"/>
            <a:ext cx="3642000" cy="166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2400" i="1">
                <a:solidFill>
                  <a:srgbClr val="143673"/>
                </a:solidFill>
              </a:rPr>
              <a:t>Teilt eure Ideen und Erfahrungen.</a:t>
            </a:r>
            <a:endParaRPr sz="2400" i="1">
              <a:solidFill>
                <a:srgbClr val="143673"/>
              </a:solidFill>
            </a:endParaRPr>
          </a:p>
          <a:p>
            <a:pPr marL="0" lvl="0" indent="0" algn="l" rtl="0">
              <a:spcBef>
                <a:spcPts val="0"/>
              </a:spcBef>
              <a:spcAft>
                <a:spcPts val="0"/>
              </a:spcAft>
              <a:buNone/>
            </a:pPr>
            <a:r>
              <a:rPr lang="de-DE" sz="2400" i="1">
                <a:solidFill>
                  <a:srgbClr val="143673"/>
                </a:solidFill>
              </a:rPr>
              <a:t>Habt ihr Fragen?</a:t>
            </a:r>
            <a:endParaRPr sz="2400" i="1">
              <a:solidFill>
                <a:srgbClr val="143673"/>
              </a:solidFill>
            </a:endParaRPr>
          </a:p>
          <a:p>
            <a:pPr marL="0" lvl="0" indent="0" algn="l" rtl="0">
              <a:spcBef>
                <a:spcPts val="0"/>
              </a:spcBef>
              <a:spcAft>
                <a:spcPts val="0"/>
              </a:spcAft>
              <a:buNone/>
            </a:pPr>
            <a:r>
              <a:rPr lang="de-DE" sz="2400" i="1">
                <a:solidFill>
                  <a:srgbClr val="143673"/>
                </a:solidFill>
              </a:rPr>
              <a:t>Habt ihr Feedback?</a:t>
            </a:r>
            <a:endParaRPr sz="2400" i="1">
              <a:solidFill>
                <a:srgbClr val="143673"/>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2" name="Google Shape;312;p4" descr="verlauf1-1.jpg"/>
          <p:cNvPicPr preferRelativeResize="0"/>
          <p:nvPr/>
        </p:nvPicPr>
        <p:blipFill rotWithShape="1">
          <a:blip r:embed="rId3">
            <a:alphaModFix/>
          </a:blip>
          <a:srcRect/>
          <a:stretch/>
        </p:blipFill>
        <p:spPr>
          <a:xfrm>
            <a:off x="0" y="6237312"/>
            <a:ext cx="9154018" cy="613770"/>
          </a:xfrm>
          <a:prstGeom prst="rect">
            <a:avLst/>
          </a:prstGeom>
          <a:noFill/>
          <a:ln>
            <a:noFill/>
          </a:ln>
        </p:spPr>
      </p:pic>
      <p:sp>
        <p:nvSpPr>
          <p:cNvPr id="313" name="Google Shape;313;p4"/>
          <p:cNvSpPr txBox="1"/>
          <p:nvPr/>
        </p:nvSpPr>
        <p:spPr>
          <a:xfrm>
            <a:off x="835476" y="1335792"/>
            <a:ext cx="5104676" cy="20005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800" b="1">
                <a:solidFill>
                  <a:srgbClr val="143673"/>
                </a:solidFill>
                <a:latin typeface="Arial"/>
                <a:ea typeface="Arial"/>
                <a:cs typeface="Arial"/>
                <a:sym typeface="Arial"/>
              </a:rPr>
              <a:t>BPW 2024</a:t>
            </a:r>
            <a:endParaRPr sz="2800" b="1">
              <a:solidFill>
                <a:srgbClr val="143673"/>
              </a:solidFill>
              <a:latin typeface="Arial"/>
              <a:ea typeface="Arial"/>
              <a:cs typeface="Arial"/>
              <a:sym typeface="Arial"/>
            </a:endParaRPr>
          </a:p>
          <a:p>
            <a:pPr marL="0" marR="0" lvl="0" indent="0" algn="l" rtl="0">
              <a:spcBef>
                <a:spcPts val="0"/>
              </a:spcBef>
              <a:spcAft>
                <a:spcPts val="0"/>
              </a:spcAft>
              <a:buNone/>
            </a:pPr>
            <a:r>
              <a:rPr lang="de-DE" sz="1600" b="1">
                <a:solidFill>
                  <a:srgbClr val="143673"/>
                </a:solidFill>
                <a:latin typeface="Arial"/>
                <a:ea typeface="Arial"/>
                <a:cs typeface="Arial"/>
                <a:sym typeface="Arial"/>
              </a:rPr>
              <a:t>Deine Idee | Dein Konzept | Dein Unternehmen</a:t>
            </a:r>
            <a:endParaRPr/>
          </a:p>
          <a:p>
            <a:pPr marL="0" marR="0" lvl="0" indent="0" algn="l" rtl="0">
              <a:spcBef>
                <a:spcPts val="0"/>
              </a:spcBef>
              <a:spcAft>
                <a:spcPts val="0"/>
              </a:spcAft>
              <a:buNone/>
            </a:pPr>
            <a:endParaRPr sz="1600">
              <a:solidFill>
                <a:schemeClr val="dk1"/>
              </a:solidFill>
              <a:latin typeface="Arial"/>
              <a:ea typeface="Arial"/>
              <a:cs typeface="Arial"/>
              <a:sym typeface="Arial"/>
            </a:endParaRPr>
          </a:p>
          <a:p>
            <a:pPr marL="0" marR="0" lvl="0" indent="0" algn="l" rtl="0">
              <a:spcBef>
                <a:spcPts val="0"/>
              </a:spcBef>
              <a:spcAft>
                <a:spcPts val="0"/>
              </a:spcAft>
              <a:buNone/>
            </a:pPr>
            <a:br>
              <a:rPr lang="de-DE" sz="1600">
                <a:solidFill>
                  <a:schemeClr val="dk1"/>
                </a:solidFill>
                <a:latin typeface="Arial"/>
                <a:ea typeface="Arial"/>
                <a:cs typeface="Arial"/>
                <a:sym typeface="Arial"/>
              </a:rPr>
            </a:br>
            <a:r>
              <a:rPr lang="de-DE" sz="1600">
                <a:solidFill>
                  <a:schemeClr val="dk1"/>
                </a:solidFill>
                <a:latin typeface="Arial"/>
                <a:ea typeface="Arial"/>
                <a:cs typeface="Arial"/>
                <a:sym typeface="Arial"/>
              </a:rPr>
              <a:t>Hotline:	030 / 21 25 - 21 21</a:t>
            </a:r>
            <a:endParaRPr/>
          </a:p>
          <a:p>
            <a:pPr marL="0" marR="0" lvl="0" indent="0" algn="l" rtl="0">
              <a:spcBef>
                <a:spcPts val="0"/>
              </a:spcBef>
              <a:spcAft>
                <a:spcPts val="0"/>
              </a:spcAft>
              <a:buNone/>
            </a:pPr>
            <a:r>
              <a:rPr lang="de-DE" sz="1600">
                <a:solidFill>
                  <a:schemeClr val="dk1"/>
                </a:solidFill>
                <a:latin typeface="Arial"/>
                <a:ea typeface="Arial"/>
                <a:cs typeface="Arial"/>
                <a:sym typeface="Arial"/>
              </a:rPr>
              <a:t>E-Mail:	info@b-p-w.de</a:t>
            </a:r>
            <a:endParaRPr/>
          </a:p>
          <a:p>
            <a:pPr marL="0" marR="0" lvl="0" indent="0" algn="l" rtl="0">
              <a:spcBef>
                <a:spcPts val="0"/>
              </a:spcBef>
              <a:spcAft>
                <a:spcPts val="0"/>
              </a:spcAft>
              <a:buNone/>
            </a:pPr>
            <a:r>
              <a:rPr lang="de-DE" sz="1600">
                <a:solidFill>
                  <a:schemeClr val="dk1"/>
                </a:solidFill>
                <a:latin typeface="Arial"/>
                <a:ea typeface="Arial"/>
                <a:cs typeface="Arial"/>
                <a:sym typeface="Arial"/>
              </a:rPr>
              <a:t>Internet: 	</a:t>
            </a:r>
            <a:r>
              <a:rPr lang="de-DE" sz="1600" u="sng">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www.b-p-w.de</a:t>
            </a:r>
            <a:endParaRPr sz="1600">
              <a:solidFill>
                <a:schemeClr val="dk1"/>
              </a:solidFill>
              <a:latin typeface="Arial"/>
              <a:ea typeface="Arial"/>
              <a:cs typeface="Arial"/>
              <a:sym typeface="Arial"/>
            </a:endParaRPr>
          </a:p>
        </p:txBody>
      </p:sp>
      <p:pic>
        <p:nvPicPr>
          <p:cNvPr id="314" name="Google Shape;314;p4"/>
          <p:cNvPicPr preferRelativeResize="0"/>
          <p:nvPr/>
        </p:nvPicPr>
        <p:blipFill rotWithShape="1">
          <a:blip r:embed="rId5">
            <a:alphaModFix/>
          </a:blip>
          <a:srcRect/>
          <a:stretch/>
        </p:blipFill>
        <p:spPr>
          <a:xfrm>
            <a:off x="6625944" y="80663"/>
            <a:ext cx="2231904" cy="1583273"/>
          </a:xfrm>
          <a:prstGeom prst="rect">
            <a:avLst/>
          </a:prstGeom>
          <a:noFill/>
          <a:ln>
            <a:noFill/>
          </a:ln>
        </p:spPr>
      </p:pic>
      <p:sp>
        <p:nvSpPr>
          <p:cNvPr id="315" name="Google Shape;315;p4"/>
          <p:cNvSpPr txBox="1"/>
          <p:nvPr/>
        </p:nvSpPr>
        <p:spPr>
          <a:xfrm>
            <a:off x="899592" y="3985319"/>
            <a:ext cx="5104677"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a:solidFill>
                  <a:srgbClr val="143673"/>
                </a:solidFill>
                <a:latin typeface="Arial"/>
                <a:ea typeface="Arial"/>
                <a:cs typeface="Arial"/>
                <a:sym typeface="Arial"/>
              </a:rPr>
              <a:t>Förderer</a:t>
            </a:r>
            <a:endParaRPr/>
          </a:p>
        </p:txBody>
      </p:sp>
      <p:sp>
        <p:nvSpPr>
          <p:cNvPr id="316" name="Google Shape;316;p4"/>
          <p:cNvSpPr txBox="1"/>
          <p:nvPr/>
        </p:nvSpPr>
        <p:spPr>
          <a:xfrm>
            <a:off x="899592" y="5589240"/>
            <a:ext cx="7560840" cy="5770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050">
                <a:solidFill>
                  <a:srgbClr val="002060"/>
                </a:solidFill>
                <a:latin typeface="Arial"/>
                <a:ea typeface="Arial"/>
                <a:cs typeface="Arial"/>
                <a:sym typeface="Arial"/>
              </a:rPr>
              <a:t>Der Businessplan-Wettbewerb Berlin-Brandenburg wird gemeinsam durch die Senatsverwaltung für Wirtschaft, Energie und Betriebe des Landes Berlin und durch das Ministerium für Wirtschaft, Arbeit und Energie des Landes Brandenburg unterstützt sowie aus Mitteln der Europäischen Union kofinanziert.</a:t>
            </a:r>
            <a:endParaRPr sz="1050">
              <a:solidFill>
                <a:schemeClr val="dk1"/>
              </a:solidFill>
              <a:latin typeface="Arial"/>
              <a:ea typeface="Arial"/>
              <a:cs typeface="Arial"/>
              <a:sym typeface="Arial"/>
            </a:endParaRPr>
          </a:p>
        </p:txBody>
      </p:sp>
      <p:pic>
        <p:nvPicPr>
          <p:cNvPr id="317" name="Google Shape;317;p4" descr="B_SEN_WiEnBe_Logo_DE_V_PT_RGB.eps"/>
          <p:cNvPicPr preferRelativeResize="0"/>
          <p:nvPr/>
        </p:nvPicPr>
        <p:blipFill rotWithShape="1">
          <a:blip r:embed="rId6">
            <a:alphaModFix/>
          </a:blip>
          <a:srcRect/>
          <a:stretch/>
        </p:blipFill>
        <p:spPr>
          <a:xfrm>
            <a:off x="2771800" y="4365104"/>
            <a:ext cx="1295588" cy="863218"/>
          </a:xfrm>
          <a:prstGeom prst="rect">
            <a:avLst/>
          </a:prstGeom>
          <a:noFill/>
          <a:ln>
            <a:noFill/>
          </a:ln>
        </p:spPr>
      </p:pic>
      <p:sp>
        <p:nvSpPr>
          <p:cNvPr id="318" name="Google Shape;318;p4"/>
          <p:cNvSpPr txBox="1"/>
          <p:nvPr/>
        </p:nvSpPr>
        <p:spPr>
          <a:xfrm>
            <a:off x="6372200" y="6309320"/>
            <a:ext cx="249404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a:solidFill>
                  <a:schemeClr val="lt1"/>
                </a:solidFill>
                <a:latin typeface="Arial"/>
                <a:ea typeface="Arial"/>
                <a:cs typeface="Arial"/>
                <a:sym typeface="Arial"/>
              </a:rPr>
              <a:t>Gründe mit Plan! </a:t>
            </a:r>
            <a:endParaRPr/>
          </a:p>
        </p:txBody>
      </p:sp>
      <p:pic>
        <p:nvPicPr>
          <p:cNvPr id="319" name="Google Shape;319;p4" descr="DE V Kofinanziert von der EuropÑischen Union_POS.png"/>
          <p:cNvPicPr preferRelativeResize="0"/>
          <p:nvPr/>
        </p:nvPicPr>
        <p:blipFill rotWithShape="1">
          <a:blip r:embed="rId7">
            <a:alphaModFix/>
          </a:blip>
          <a:srcRect/>
          <a:stretch/>
        </p:blipFill>
        <p:spPr>
          <a:xfrm>
            <a:off x="899592" y="4221088"/>
            <a:ext cx="1325578" cy="1343058"/>
          </a:xfrm>
          <a:prstGeom prst="rect">
            <a:avLst/>
          </a:prstGeom>
          <a:noFill/>
          <a:ln>
            <a:noFill/>
          </a:ln>
        </p:spPr>
      </p:pic>
      <p:pic>
        <p:nvPicPr>
          <p:cNvPr id="320" name="Google Shape;320;p4"/>
          <p:cNvPicPr preferRelativeResize="0"/>
          <p:nvPr/>
        </p:nvPicPr>
        <p:blipFill rotWithShape="1">
          <a:blip r:embed="rId8">
            <a:alphaModFix/>
          </a:blip>
          <a:srcRect/>
          <a:stretch/>
        </p:blipFill>
        <p:spPr>
          <a:xfrm>
            <a:off x="4813088" y="4221089"/>
            <a:ext cx="1127063" cy="1184096"/>
          </a:xfrm>
          <a:prstGeom prst="rect">
            <a:avLst/>
          </a:prstGeom>
          <a:noFill/>
          <a:ln>
            <a:noFill/>
          </a:ln>
        </p:spPr>
      </p:pic>
      <p:sp>
        <p:nvSpPr>
          <p:cNvPr id="321" name="Google Shape;321;p4"/>
          <p:cNvSpPr txBox="1"/>
          <p:nvPr/>
        </p:nvSpPr>
        <p:spPr>
          <a:xfrm>
            <a:off x="4911575" y="2404625"/>
            <a:ext cx="41406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1600">
                <a:solidFill>
                  <a:schemeClr val="dk1"/>
                </a:solidFill>
              </a:rPr>
              <a:t>Dozentin: Charlotte Lufter</a:t>
            </a:r>
            <a:endParaRPr sz="1600">
              <a:solidFill>
                <a:schemeClr val="dk1"/>
              </a:solidFill>
            </a:endParaRPr>
          </a:p>
          <a:p>
            <a:pPr marL="0" lvl="0" indent="0" algn="l" rtl="0">
              <a:spcBef>
                <a:spcPts val="0"/>
              </a:spcBef>
              <a:spcAft>
                <a:spcPts val="0"/>
              </a:spcAft>
              <a:buNone/>
            </a:pPr>
            <a:r>
              <a:rPr lang="de-DE" sz="1600">
                <a:solidFill>
                  <a:schemeClr val="dk1"/>
                </a:solidFill>
              </a:rPr>
              <a:t>Email: </a:t>
            </a:r>
            <a:r>
              <a:rPr lang="de-DE" sz="1600" u="sng">
                <a:solidFill>
                  <a:schemeClr val="hlink"/>
                </a:solidFill>
                <a:hlinkClick r:id="rId9"/>
              </a:rPr>
              <a:t>charlotte.steinbock@posteo.de</a:t>
            </a:r>
            <a:endParaRPr sz="1600">
              <a:solidFill>
                <a:schemeClr val="dk1"/>
              </a:solidFill>
            </a:endParaRPr>
          </a:p>
          <a:p>
            <a:pPr marL="0" lvl="0" indent="0" algn="l" rtl="0">
              <a:spcBef>
                <a:spcPts val="0"/>
              </a:spcBef>
              <a:spcAft>
                <a:spcPts val="0"/>
              </a:spcAft>
              <a:buNone/>
            </a:pPr>
            <a:r>
              <a:rPr lang="de-DE" sz="1600">
                <a:solidFill>
                  <a:schemeClr val="dk1"/>
                </a:solidFill>
              </a:rPr>
              <a:t>LinkedIn: https://www.linkedin.com/in/charlotte-lufter-8034605a/</a:t>
            </a:r>
            <a:endParaRPr sz="1600">
              <a:solidFill>
                <a:schemeClr val="dk1"/>
              </a:solidFill>
            </a:endParaRPr>
          </a:p>
        </p:txBody>
      </p:sp>
    </p:spTree>
  </p:cSld>
  <p:clrMapOvr>
    <a:masterClrMapping/>
  </p:clrMapOvr>
</p:sld>
</file>

<file path=ppt/theme/theme1.xml><?xml version="1.0" encoding="utf-8"?>
<a:theme xmlns:a="http://schemas.openxmlformats.org/drawingml/2006/main" name="Larissa-Design">
  <a:themeElements>
    <a:clrScheme name="Larissa">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Bildschirmpräsentation (4:3)</PresentationFormat>
  <Slides>24</Slides>
  <Notes>24</Notes>
  <HiddenSlides>0</HiddenSlides>
  <ScaleCrop>false</ScaleCrop>
  <HeadingPairs>
    <vt:vector size="4" baseType="variant">
      <vt:variant>
        <vt:lpstr>Design</vt:lpstr>
      </vt:variant>
      <vt:variant>
        <vt:i4>1</vt:i4>
      </vt:variant>
      <vt:variant>
        <vt:lpstr>Folientitel</vt:lpstr>
      </vt:variant>
      <vt:variant>
        <vt:i4>24</vt:i4>
      </vt:variant>
    </vt:vector>
  </HeadingPairs>
  <TitlesOfParts>
    <vt:vector size="25" baseType="lpstr">
      <vt:lpstr>Larissa-Design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urbach</dc:creator>
  <cp:lastModifiedBy>Gastbenutzer</cp:lastModifiedBy>
  <cp:revision>1</cp:revision>
  <dcterms:created xsi:type="dcterms:W3CDTF">2017-10-19T13:29:08Z</dcterms:created>
  <dcterms:modified xsi:type="dcterms:W3CDTF">2023-11-22T08:29:11Z</dcterms:modified>
</cp:coreProperties>
</file>